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400" b="1" i="0" spc="200">
                <a:solidFill>
                  <a:srgbClr val="C4793A"/>
                </a:solidFill>
                <a:latin typeface="Arial"/>
              </a:rPr>
              <a:t>[CATEGORY]  ·  INVESTOR PRESENTATION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011680"/>
            <a:ext cx="106070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5400" b="1" i="0">
                <a:solidFill>
                  <a:srgbClr val="141413"/>
                </a:solidFill>
                <a:latin typeface="Georgia"/>
              </a:rPr>
              <a:t>[Company Name]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566160"/>
            <a:ext cx="1024128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2200" b="0" i="1">
                <a:solidFill>
                  <a:srgbClr val="4A4A47"/>
                </a:solidFill>
                <a:latin typeface="Arial"/>
              </a:rPr>
              <a:t>[One line on what you do — we help (who) do (what) by (how). Concrete, plain-English, specific to you.]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600" b="1" i="0">
                <a:solidFill>
                  <a:srgbClr val="141413"/>
                </a:solidFill>
                <a:latin typeface="Arial"/>
              </a:rPr>
              <a:t>Raising [$__] · [Series __]      </a:t>
            </a:r>
            <a:r>
              <a:rPr sz="1500" b="0" i="0">
                <a:solidFill>
                  <a:srgbClr val="4A4A47"/>
                </a:solidFill>
                <a:latin typeface="Arial"/>
              </a:rPr>
              <a:t>[Founder] · [email] · [website]      Confidential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617720"/>
            <a:ext cx="11091672" cy="914400"/>
          </a:xfrm>
          <a:prstGeom prst="roundRect">
            <a:avLst>
              <a:gd name="adj" fmla="val 6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tIns="128016"/>
          <a:lstStyle/>
          <a:p>
            <a:pPr algn="l"/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The title slide. An investor should picture what you do from the one-liner alone, and know the ask and the stage before they turn the page.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09   ·   WHY WE WIN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Competition &amp; Why We Win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why you stay ahead after a well-funded competitor notices you.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Defensibility is what turns a good business into a venture return.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An honest landscape (include 'do nothing' / the status quo)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Your wedge and the moat that compounds (data, network, switching cost)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flywheel: how each customer makes the next one easier to win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Claim a moat only if you can show 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100419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Competitive matrix:
you vs. named rivals, on the factors that matter</a:t>
            </a:r>
          </a:p>
        </p:txBody>
      </p:sp>
      <p:sp>
        <p:nvSpPr>
          <p:cNvPr id="10" name="Oval 9"/>
          <p:cNvSpPr/>
          <p:nvPr/>
        </p:nvSpPr>
        <p:spPr>
          <a:xfrm>
            <a:off x="7203643" y="4306824"/>
            <a:ext cx="2057400" cy="205740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Flywheel
(3–4 node loop)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535363" y="4261104"/>
            <a:ext cx="2104948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One line on the moat +
why it compounds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10   ·   TEAM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why these are the right people to build this, and who you'll hire.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Early-stage investing is a bet on the team as much as the idea.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Founders and the specific edge: prior wins, domain depth, unfair insight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Key hires and advisors worth naming (quantify: logos, exits, years)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Evidence of capital efficiency or unusual speed, if you have 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If the team is your edge, move this up to slide 2–3.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Oval 8"/>
          <p:cNvSpPr/>
          <p:nvPr/>
        </p:nvSpPr>
        <p:spPr>
          <a:xfrm>
            <a:off x="1207007" y="4261104"/>
            <a:ext cx="1181862" cy="11818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photo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534406"/>
            <a:ext cx="2498598" cy="875537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Name
Role · prior edge</a:t>
            </a:r>
          </a:p>
        </p:txBody>
      </p:sp>
      <p:sp>
        <p:nvSpPr>
          <p:cNvPr id="11" name="Oval 10"/>
          <p:cNvSpPr/>
          <p:nvPr/>
        </p:nvSpPr>
        <p:spPr>
          <a:xfrm>
            <a:off x="4071365" y="4261104"/>
            <a:ext cx="1181862" cy="11818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photo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12998" y="5534406"/>
            <a:ext cx="2498598" cy="875537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Name
Role · prior edge</a:t>
            </a:r>
          </a:p>
        </p:txBody>
      </p:sp>
      <p:sp>
        <p:nvSpPr>
          <p:cNvPr id="13" name="Oval 12"/>
          <p:cNvSpPr/>
          <p:nvPr/>
        </p:nvSpPr>
        <p:spPr>
          <a:xfrm>
            <a:off x="6935723" y="4261104"/>
            <a:ext cx="1181862" cy="11818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photo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77355" y="5534406"/>
            <a:ext cx="2498598" cy="875537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Name
Role · prior edge</a:t>
            </a:r>
          </a:p>
        </p:txBody>
      </p:sp>
      <p:sp>
        <p:nvSpPr>
          <p:cNvPr id="15" name="Oval 14"/>
          <p:cNvSpPr/>
          <p:nvPr/>
        </p:nvSpPr>
        <p:spPr>
          <a:xfrm>
            <a:off x="9800082" y="4261104"/>
            <a:ext cx="1181862" cy="118186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photo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1713" y="5534406"/>
            <a:ext cx="2498598" cy="875537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Name
Role · prior edge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11   ·   FINANCIALS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Financials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Summarize the historical numbers and a credible forward plan.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Later-stage investors underwrite the model, not just the story.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Historical revenue, margin, and burn (2–3 years, clearly labeled)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A forward projection with the 2–3 assumptions that drive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Current burn and runway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 + appendix. Keep the summary clean; detail goes in the model.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655003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Chart: historicals + projection
(revenue, margin, burn)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47310" y="4261104"/>
            <a:ext cx="3993001" cy="98846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Key assumptions (2–4)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47310" y="5421477"/>
            <a:ext cx="3993001" cy="98846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Current burn &amp; runway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12   ·   THE ASK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The Ask &amp; 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State how much you're raising and the milestones it buys.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This is the climax. Make clear that money is the constraint to growth.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Amount, stage, and the round structure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Use of funds by category (product, GTM, hires, buffer)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specific milestones this round funds over the next 18–24 months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Tie milestones to the metrics that set up the next round.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11091672" cy="55869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Raising $[__] · Series [__]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991709"/>
            <a:ext cx="6100419" cy="141823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Use-of-funds bar
(product / GTM / hires / buffer)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03643" y="4991709"/>
            <a:ext cx="4436668" cy="141823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Milestones this round buys
(18–24 months)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41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2860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500" b="1" i="0" spc="220">
                <a:solidFill>
                  <a:srgbClr val="C4793A"/>
                </a:solidFill>
                <a:latin typeface="Arial"/>
              </a:rPr>
              <a:t>APPENDIX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788920"/>
            <a:ext cx="1060704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4600" b="1" i="0">
                <a:solidFill>
                  <a:srgbClr val="ECEAE2"/>
                </a:solidFill>
                <a:latin typeface="Georgia"/>
              </a:rPr>
              <a:t>Appendix — 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977639"/>
            <a:ext cx="10241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2000" b="0" i="1">
                <a:solidFill>
                  <a:srgbClr val="B9B7AE"/>
                </a:solidFill>
                <a:latin typeface="Arial"/>
              </a:rPr>
              <a:t>The slides that answer the questions your pitch will raise.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300" b="0" i="0">
                <a:solidFill>
                  <a:srgbClr val="9C9A92"/>
                </a:solidFill>
                <a:latin typeface="Arial"/>
              </a:rPr>
              <a:t>You don't present these. You keep them ready and pull one up when an investor digs in. A strong appendix signals you know your business cold.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APPENDIX   ·   DETAILED FINANCIALS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Detailed 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the full model summary and the assumptions behind the forward plan.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Later-stage investors underwrite the model, not just the story.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2–3 years of historicals and a 3–5 year projection (revenue, gross margin, EBITDA/burn)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3–4 key assumptions and drivers that move the model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A simple scenario or sensitivity if you have 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1–2 slides. Keep the summary readable; the workbook holds the detail.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11091672" cy="51572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Column headers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849977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Row of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394350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938723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APPENDIX   ·   UNIT ECONOMICS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Unit Economics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Prove that each customer is profitable, and getting more so.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It's how investors judge whether pouring money into growth pays off.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CAC, LTV, payback period, and gross margin per unit/customer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Contribution margin and how it trends with scale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cohort or segment where the economics are strongest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Define every term; unclear math reads as weak math.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256717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90138" y="4261104"/>
            <a:ext cx="256717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LTV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1636" y="4261104"/>
            <a:ext cx="256717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Payback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073134" y="4261104"/>
            <a:ext cx="256717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Gross margin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507431"/>
            <a:ext cx="11091672" cy="902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Small chart: contribution margin improving with scale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APPENDIX   ·   COHORTS &amp; RETENTION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Cohort &amp; Retention Curves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revenue durability: customers stay and spend more over time.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Retention is the truest signal of product-market fit.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Logo retention and net revenue retention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Cohort curves by start month, held for at least 6–12 months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Churn, and where expansion revenue comes from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Curves that flatten or turn up are the whole point.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7986003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Cohort / retention curves
(lines by start month, flattening or rising)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978310" y="4261104"/>
            <a:ext cx="2662001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NRR / logo
retention %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APPENDIX   ·   PIPELINE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Sales Pipeline &amp; Funnel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growth is repeatable and the next few quarters are already real.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Pipeline coverage tells investors the plan isn't hope.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Funnel stages and conversion at each step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Pipeline coverage versus the plan (e.g. 3x)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Sales cycle and ACV (enterprise) or channel mix and CAC (consumer)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Tie it back to the growth rate on your traction slide.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876836" cy="45491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Leads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236323" y="4825746"/>
            <a:ext cx="5501469" cy="45491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Qualified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24007" y="5390388"/>
            <a:ext cx="4126101" cy="45491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Proposals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42922" y="5955030"/>
            <a:ext cx="2888271" cy="45491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Closed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69143" y="4261104"/>
            <a:ext cx="3771168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Coverage vs. plan,
sales cycle, ACV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APPENDIX   ·   COMPETITION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Competitive Landscape (Detail)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The honest, deeper competitive map behind your 'why we win' slide.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Investors will test your moat against specific named rivals.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A positioning or feature matrix versus real competitors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Where you clearly win, and where you don't (yet)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switching cost or structural edge that 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Credibility comes from naming who you actually lose to.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11091672" cy="51572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Column headers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849977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Row of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394350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938723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01   ·   WHAT WE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The One-Liner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State, in one sentence, what the company does so a stranger can picture it.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It sets the frame for everything after. A confused investor stops reading.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single sentence: we help (who) do (what) by (how)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One supporting line of context if the category is unfamiliar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Optional: a teaser of your single most impressive metric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slide, ~20 seconds. If they can't repeat it back, tighten 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489704"/>
            <a:ext cx="6987753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Your one line, in large type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980060" y="4489704"/>
            <a:ext cx="3660251" cy="1691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One hero metric
(optional)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APPENDIX   ·   CAP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Cap Table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who owns what and how this round changes it.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Investors model their ownership and future dilution before they commit.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Fully-diluted ownership by class (founders, options, preferred)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This round's impact: new shares, price, post-money ownership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Option pool and prior-round history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Build it from the free Pro Forma Cap Table template.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11091672" cy="51572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Column headers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849977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Row of data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394350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938723"/>
            <a:ext cx="11091672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APPENDIX   ·   RISKS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Key 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Name the real risks before the investor does.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Candor builds trust and defuses the objection in advance.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top 3–5 risks: market, execution, regulatory, concentration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Your specific mitigation for each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one you worry about most, stated plainly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A founder who hides risk looks less prepared, not safer.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5408676" cy="51572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Risk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31636" y="4261104"/>
            <a:ext cx="5408676" cy="515721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Mitigation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849977"/>
            <a:ext cx="5408676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1636" y="4849977"/>
            <a:ext cx="5408676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394350"/>
            <a:ext cx="5408676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31636" y="5394350"/>
            <a:ext cx="5408676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5938723"/>
            <a:ext cx="5408676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31636" y="5938723"/>
            <a:ext cx="5408676" cy="4712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41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28600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500" b="1" i="0" spc="220">
                <a:solidFill>
                  <a:srgbClr val="C4793A"/>
                </a:solidFill>
                <a:latin typeface="Arial"/>
              </a:rPr>
              <a:t>OPTIONAL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788920"/>
            <a:ext cx="1060704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4600" b="1" i="0">
                <a:solidFill>
                  <a:srgbClr val="ECEAE2"/>
                </a:solidFill>
                <a:latin typeface="Georgia"/>
              </a:rPr>
              <a:t>Optional Deep-Dive Slides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977639"/>
            <a:ext cx="10241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2000" b="0" i="1">
                <a:solidFill>
                  <a:srgbClr val="B9B7AE"/>
                </a:solidFill>
                <a:latin typeface="Arial"/>
              </a:rPr>
              <a:t>Long-form / institutional style — promote these into the main deck when your story needs the depth.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300" b="0" i="0">
                <a:solidFill>
                  <a:srgbClr val="9C9A92"/>
                </a:solidFill>
                <a:latin typeface="Arial"/>
              </a:rPr>
              <a:t>This is how a later-stage, multi-product company builds its deck: each major theme gets its own short section. Use only what your story needs; a lean deck is still the default.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MILESTONES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Company 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the arc of what you've built and the pace you move at.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Momentum over time is more convincing than a single snapshot.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Founding to today: product, revenue, funding, and key-hire milestones with dates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inflection points where growth accelerated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What the last 12 months specifically delivered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The longer you've been around, the more this has to show.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5335524"/>
            <a:ext cx="10725912" cy="25400"/>
          </a:xfrm>
          <a:prstGeom prst="rect">
            <a:avLst/>
          </a:prstGeom>
          <a:solidFill>
            <a:srgbClr val="C8C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-91439" y="4261104"/>
            <a:ext cx="1645920" cy="902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Milestone
+ year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90038" y="5481828"/>
            <a:ext cx="1645920" cy="902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Milestone
+ year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71516" y="4261104"/>
            <a:ext cx="1645920" cy="902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Milestone
+ year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52994" y="5481828"/>
            <a:ext cx="1645920" cy="902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Milestone
+ year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634472" y="4261104"/>
            <a:ext cx="1645920" cy="90251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Milestone
+ year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MARKET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Market Deep-Dive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Size the opportunity in layers, cross-checked and sourced.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A bottoms-up plus top-down cross-check beats one big number.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Total industry → serviceable → obtainable, each with a source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tailwind data (adoption, spend shift, regulation)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Why the market grows and why it's resilient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1–2 slides. This is the expanded version of the core Market slide.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100419" cy="60167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TAM — total market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46890" y="5034686"/>
            <a:ext cx="4103918" cy="60167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SAM — serviceable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45140" y="5808268"/>
            <a:ext cx="2107417" cy="60167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SOM — obtainable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03643" y="4261104"/>
            <a:ext cx="4436668" cy="128930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Bottoms-up: # customers × value each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03643" y="5679338"/>
            <a:ext cx="4436668" cy="73060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Cite every figure (sources)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STAKEHOLDERS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Stakeholder Value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For a marketplace or platform, show the distinct value to each side.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Multi-sided businesses win or lose on serving every side well.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Each stakeholder group and the one thing they get that they can't elsewhere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proof point behind each (a metric, a quote, a retention number)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How value to one side compounds value to the others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Only if you're genuinely multi-sided; skip otherwise.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1
• what they get
• the proof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22064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2
• what they get
• the proof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95488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3
• what they get
• the proof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SEGMENTS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Go-to-Market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Break the business into its revenue pillars and explain each engine.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A multi-line business needs each segment understood on its own.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Each segment: what it sells, to whom, how it charges, its growth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How the segments reinforce each other (shared data, cross-sell)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mix today and where it's heading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1–2 slides. This is how a multi-product company shows the model.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1
• what they get
• the proof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22064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2
• what they get
• the proof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95488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3
• what they get
• the proof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Product Deep-Dive &amp; Workflow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Walk the end-to-end product in detail for a technical audience.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For complex products, depth is where conviction is won.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full workflow, one clear diagram end to end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Key modules and a couple of real screens tied to the value they create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What is genuinely hard to build or replicate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1–3 slides. Promote into the main deck if product is the story.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0088" y="461543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7288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88736" y="461543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45936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87384" y="461543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44584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481828"/>
            <a:ext cx="11091672" cy="92811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Product screen / UI, or one clear end-to-end diagram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FLYWHEEL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The Flywheel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why growth compounds instead of running on fuel you buy.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A credible flywheel is what turns a good business into a venture return.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loop: each step drawn feeding the next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data or network effect that strengthens with scale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Evidence the wheel is already turning (a metric that improves with volume)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Draw the loop; don't just assert it exists.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Oval 8"/>
          <p:cNvSpPr/>
          <p:nvPr/>
        </p:nvSpPr>
        <p:spPr>
          <a:xfrm>
            <a:off x="2292858" y="4306824"/>
            <a:ext cx="2057400" cy="2057400"/>
          </a:xfrm>
          <a:prstGeom prst="ellipse">
            <a:avLst/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Flywheel loop
(3–4 nodes, arrows around)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49059" y="4261104"/>
            <a:ext cx="4991252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Label each node + one line:
why each step makes the next easier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Technology &amp; New Product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the platform and what you're building on top of it next.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An expanding platform signals a durable, expanding market.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Core technology or IP and why it's defensible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New modules or product lines, with adoption if they're live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roadmap, tied to the revenue each piece unlocks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1–2 slides. New product lines are how you argue an expanding TAM.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443984"/>
            <a:ext cx="3392424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Now
core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68496" y="515264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98264" y="4443984"/>
            <a:ext cx="3392424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Next
new module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18120" y="515264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7888" y="4443984"/>
            <a:ext cx="3392424" cy="17830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Later
new 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02   ·   THE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The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how the world works today for your customer and what is broken about it.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The solution only matters if the problem is real, specific, and expensive.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Who hurts, and the concrete before-state (steps, time, cost, error rate)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Why the status quo persists (fragmentation, legacy systems, incentives)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One vivid, quantified example — show, don't tell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Carve a specific slice, not a $400B abstraction.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655003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How the world works today
(a 3-step flow or simple diagram)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36393" y="4261104"/>
            <a:ext cx="4103918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One big number:
what the problem costs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M&amp;A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M&amp;A / Inorganic Growth Playbook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If you grow by acquisition, show a repeatable, disciplined engine.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Investors fund a system for creating value, not one-off deals.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Your acquisition thesis and target criteria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pipeline of opportunities and how you source them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integration playbook, plus 1–2 case studies with outcomes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1–2 slides. Only if M&amp;A is a real part of your growth plan.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345338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Case study
target · rationale · outcome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7784" y="4261104"/>
            <a:ext cx="345338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Case study
target · rationale · outcome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6928" y="4261104"/>
            <a:ext cx="345338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Case study
target · rationale · outcome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GROWTH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Growth Vectors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Lay out the menu of ways the company gets bigger.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Several credible vectors de-risk the plan versus betting on one.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Each vector: organic, new segments, geographic, new products, M&amp;A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size and sequence of each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Which one this round's money actually funds first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Sequence them; don't imply you'll do all at once.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3514344" cy="9829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Organic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37304" y="4261104"/>
            <a:ext cx="3514344" cy="9829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New segments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25968" y="4261104"/>
            <a:ext cx="3514344" cy="9829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Geographic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5426964"/>
            <a:ext cx="3514344" cy="9829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New products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37304" y="5426964"/>
            <a:ext cx="3514344" cy="9829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M&amp;A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25968" y="5426964"/>
            <a:ext cx="3514344" cy="9829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Partnerships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OPTIONAL   ·   IMPACT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Sustainability / Impact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Tell the mission and impact story, tied to the business.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It strengthens brand and recruiting, and fits some funds' mandate.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Your concrete impact metrics (not aspirations)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Why it's core to the model, not a bolt-on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How it reinforces growth, retention, or margins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Keep it grounded in numbers, or leave it out.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433169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Photo / image
(the impact, a place, the team in action)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25476" y="4261104"/>
            <a:ext cx="4214835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One impact stat
+ one line of caption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737360"/>
            <a:ext cx="105156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How to use this template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607040" cy="3657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/>
          <a:p>
            <a:pPr>
              <a:spcAft>
                <a:spcPts val="900"/>
              </a:spcAft>
            </a:pPr>
            <a:r>
              <a:rPr sz="1450" b="0" i="0">
                <a:solidFill>
                  <a:srgbClr val="4A4A47"/>
                </a:solidFill>
                <a:latin typeface="Arial"/>
              </a:rPr>
              <a:t>•  Slides 1–12 are the core deck: a tight, standalone raise. Each slide names what it is, why it's there, and what to put on it. Replace the guidance, then delete the panels.</a:t>
            </a:r>
          </a:p>
          <a:p>
            <a:pPr>
              <a:spcAft>
                <a:spcPts val="900"/>
              </a:spcAft>
            </a:pPr>
            <a:r>
              <a:rPr sz="1450" b="0" i="0">
                <a:solidFill>
                  <a:srgbClr val="4A4A47"/>
                </a:solidFill>
                <a:latin typeface="Arial"/>
              </a:rPr>
              <a:t>•  The Appendix holds standard backup you keep ready but don't present. Build these as investor questions come up.</a:t>
            </a:r>
          </a:p>
          <a:p>
            <a:pPr>
              <a:spcAft>
                <a:spcPts val="900"/>
              </a:spcAft>
            </a:pPr>
            <a:r>
              <a:rPr sz="1450" b="0" i="0">
                <a:solidFill>
                  <a:srgbClr val="4A4A47"/>
                </a:solidFill>
                <a:latin typeface="Arial"/>
              </a:rPr>
              <a:t>•  The Optional Deep-Dive slides mirror how a later-stage, multi-product company builds. Promote the ones your story needs into the main body; leave the rest in the appendix. This is the long-form version.</a:t>
            </a:r>
          </a:p>
          <a:p>
            <a:pPr>
              <a:spcAft>
                <a:spcPts val="900"/>
              </a:spcAft>
            </a:pPr>
            <a:r>
              <a:rPr sz="1450" b="0" i="0">
                <a:solidFill>
                  <a:srgbClr val="4A4A47"/>
                </a:solidFill>
                <a:latin typeface="Arial"/>
              </a:rPr>
              <a:t>•  Order is a default, not a law. If the team is your edge, move it up. If traction is the story, tease it right after the one-liner.</a:t>
            </a:r>
          </a:p>
          <a:p>
            <a:pPr>
              <a:spcAft>
                <a:spcPts val="900"/>
              </a:spcAft>
            </a:pPr>
            <a:r>
              <a:rPr sz="1450" b="0" i="0">
                <a:solidFill>
                  <a:srgbClr val="4A4A47"/>
                </a:solidFill>
                <a:latin typeface="Arial"/>
              </a:rPr>
              <a:t>•  Optimize for clarity, not beauty. A stranger should get each slide's one point at a glance.</a:t>
            </a:r>
          </a:p>
          <a:p>
            <a:pPr>
              <a:spcAft>
                <a:spcPts val="900"/>
              </a:spcAft>
            </a:pPr>
            <a:r>
              <a:rPr sz="1450" b="0" i="0">
                <a:solidFill>
                  <a:srgbClr val="4A4A47"/>
                </a:solidFill>
                <a:latin typeface="Arial"/>
              </a:rPr>
              <a:t>•  Pair the deck with the one-pager (the thing that gets forwarded) and the data-room templates at jonathanhua.com/resources.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300" b="0" i="0">
                <a:solidFill>
                  <a:srgbClr val="C4793A"/>
                </a:solidFill>
                <a:latin typeface="Arial"/>
              </a:rPr>
              <a:t>Template from The Data Room · jonathanhua.com/resources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03   ·   THE SOLUTION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The 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Explain what you built and how it changes the customer's experience.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Investors need to see a clear, believable fix that maps to the problem.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What you do, in plain language (no feature dump)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A side-by-side before/after that quantifies the improvement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How a customer actually uses it and why that's valuable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Focus on what exists today, not the roadmap.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5271516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BEFORE
The status quo, step by step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68796" y="4261104"/>
            <a:ext cx="5271516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AFTER
With you, the same job quantified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3308" y="515264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04   ·   WHY NOW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Name the shift that makes this possible today and not five years ago.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Great companies ride a wave. Investors want to know the wave is real.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enabling change: technology, cost curve, regulation, or behavior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Evidence the shift is happening now (adoption data, a tipping point)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Why incumbents can't simply copy you into the shift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Short and sharp — one or two real forces.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5431536" cy="98846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The shift, force 1 (tech / cost / behavior)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421477"/>
            <a:ext cx="5431536" cy="98846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The shift, force 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08776" y="4261104"/>
            <a:ext cx="5431536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Trend line: the inflection
(up and to the right)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05   ·   MARKET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The 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Show the opportunity is large enough to build a venture-scale company.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VCs need a credible path to an outsized outcome.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Bottoms-up: (# target customers) × (annual value each) = your SOM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wider industry in layers (total → addressable → serviceable), sourced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tailwind that grows the market over 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Bottoms-up first; a lone top-down TAM reads as a tell.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100419" cy="60167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TAM — total market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46890" y="5034686"/>
            <a:ext cx="4103918" cy="60167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SAM — serviceable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45140" y="5808268"/>
            <a:ext cx="2107417" cy="60167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SOM — obtainable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203643" y="4261104"/>
            <a:ext cx="4436668" cy="1289304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Bottoms-up: # customers × value each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203643" y="5679338"/>
            <a:ext cx="4436668" cy="730605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Cite every figure (sources)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06   ·  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Product &amp; 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Make the product tangible: the core workflow and the moment of value.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Investors want proof the thing works and that customers get the 'aha'.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end-to-end flow, one clear diagram or 3–4 steps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One or two real screens (not a gallery), tied to the value they create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What is genuinely hard to build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1–2 slides max. Roll multiple product deep-dives into one story.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0088" y="461543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7288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88736" y="461543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45936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87384" y="4615434"/>
            <a:ext cx="4114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C4793A"/>
                </a:solidFill>
                <a:latin typeface="Arial"/>
              </a:rPr>
              <a:t>→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244584" y="4261104"/>
            <a:ext cx="2395728" cy="10744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Step 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481828"/>
            <a:ext cx="11091672" cy="92811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Product screen / UI, or one clear end-to-end diagram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07   ·   BUSINESS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Business Model &amp; 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Explain how you make money and how you acquire customers.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Traction only compounds if the model and the motion are sound.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Revenue lines and pricing (name each stream if you have several)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Unit economics if you have them (gross margin, CAC/LTV, payback)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The go-to-market motion: how a customer finds and buys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 slide. If you earn money more than one way, show the split.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1
• what they get
• the proof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22064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2
• what they get
• the proof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95488" y="4261104"/>
            <a:ext cx="3544824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Segment / group 3
• what they get
• the proof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9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4300"/>
          </a:xfrm>
          <a:prstGeom prst="rect">
            <a:avLst/>
          </a:prstGeom>
          <a:solidFill>
            <a:srgbClr val="C479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10896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200" b="1" i="0" spc="160">
                <a:solidFill>
                  <a:srgbClr val="C4793A"/>
                </a:solidFill>
                <a:latin typeface="Arial"/>
              </a:rPr>
              <a:t>SLIDE 08   ·   TRACTION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03504"/>
            <a:ext cx="110642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3000" b="1" i="0">
                <a:solidFill>
                  <a:srgbClr val="141413"/>
                </a:solidFill>
                <a:latin typeface="Georgia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572768"/>
            <a:ext cx="11091672" cy="2084831"/>
          </a:xfrm>
          <a:prstGeom prst="roundRect">
            <a:avLst>
              <a:gd name="adj" fmla="val 3000"/>
            </a:avLst>
          </a:prstGeom>
          <a:solidFill>
            <a:srgbClr val="EDF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256032" rIns="256032" tIns="182880" bIns="182880"/>
          <a:lstStyle/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Purpose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Prove momentum with your best few numbers, dated and trending.</a:t>
            </a:r>
          </a:p>
          <a:p>
            <a:pPr algn="l">
              <a:spcAft>
                <a:spcPts val="6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Why investors want it  </a:t>
            </a:r>
            <a:r>
              <a:rPr sz="1250" b="0" i="0">
                <a:solidFill>
                  <a:srgbClr val="4A4A47"/>
                </a:solidFill>
                <a:latin typeface="Arial"/>
              </a:rPr>
              <a:t>At Series A, traction is the evidence you made good on the seed promise.</a:t>
            </a:r>
          </a:p>
          <a:p>
            <a:pPr algn="l">
              <a:spcAft>
                <a:spcPts val="200"/>
              </a:spcAft>
            </a:pPr>
            <a:r>
              <a:rPr sz="1250" b="1" i="0">
                <a:solidFill>
                  <a:srgbClr val="5C6B4A"/>
                </a:solidFill>
                <a:latin typeface="Arial"/>
              </a:rPr>
              <a:t>What to put on it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Revenue / ARR and growth rate, shown monthly or quarterly (not cumulative)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Retention / repeat usage, and a marquee logo or signed commitment</a:t>
            </a:r>
          </a:p>
          <a:p>
            <a:pPr algn="l">
              <a:spcAft>
                <a:spcPts val="100"/>
              </a:spcAft>
            </a:pPr>
            <a:r>
              <a:rPr sz="1200" b="0" i="0">
                <a:solidFill>
                  <a:srgbClr val="4A4A47"/>
                </a:solidFill>
                <a:latin typeface="Arial"/>
              </a:rPr>
              <a:t>•  3–5 'hero facts' an investor will repeat to their partners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767328"/>
            <a:ext cx="11064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100" b="1" i="0">
                <a:solidFill>
                  <a:srgbClr val="C4793A"/>
                </a:solidFill>
                <a:latin typeface="Arial"/>
              </a:rPr>
              <a:t>KEEP IT TO:  </a:t>
            </a:r>
            <a:r>
              <a:rPr sz="1100" b="0" i="1">
                <a:solidFill>
                  <a:srgbClr val="4A4A47"/>
                </a:solidFill>
                <a:latin typeface="Arial"/>
              </a:rPr>
              <a:t>1–2 slides. Show at least 4–6 months of trend, not a snapshot.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059936"/>
            <a:ext cx="105156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r>
              <a:rPr sz="1000" b="1" i="0" spc="140">
                <a:solidFill>
                  <a:srgbClr val="C4793A"/>
                </a:solidFill>
                <a:latin typeface="Arial"/>
              </a:rPr>
              <a:t>SUGGESTED LAYOUT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4261104"/>
            <a:ext cx="6876836" cy="2148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Chart: revenue / growth by month or quarter
(up and to the right)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58226" y="4261104"/>
            <a:ext cx="3882085" cy="624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C4793A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C4793A"/>
                </a:solidFill>
                <a:latin typeface="Arial"/>
              </a:rPr>
              <a:t>Hero metric 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58226" y="5023104"/>
            <a:ext cx="3882085" cy="624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Hero metric 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58226" y="5785104"/>
            <a:ext cx="3882085" cy="624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C8C6BE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4864" rIns="54864" tIns="54864" bIns="54864"/>
          <a:lstStyle/>
          <a:p>
            <a:pPr algn="ctr"/>
            <a:r>
              <a:rPr sz="1050" b="0" i="0">
                <a:solidFill>
                  <a:srgbClr val="4A4A47"/>
                </a:solidFill>
                <a:latin typeface="Arial"/>
              </a:rPr>
              <a:t>Hero metric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