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4141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1554480"/>
            <a:ext cx="10515600" cy="365760"/>
          </a:xfrm>
          <a:prstGeom prst="rect">
            <a:avLst/>
          </a:prstGeom>
          <a:noFill/>
        </p:spPr>
        <p:txBody>
          <a:bodyPr wrap="square" anchor="t" lIns="0" rIns="0" tIns="0" bIns="0">
            <a:spAutoFit/>
          </a:bodyPr>
          <a:lstStyle/>
          <a:p>
            <a:r>
              <a:rPr sz="1400" b="1" i="0" spc="220">
                <a:solidFill>
                  <a:srgbClr val="C4793A"/>
                </a:solidFill>
                <a:latin typeface="Arial"/>
              </a:rPr>
              <a:t>THE DATA ROOM  ·  FOR FOUNDERS</a:t>
            </a:r>
          </a:p>
        </p:txBody>
      </p:sp>
      <p:sp>
        <p:nvSpPr>
          <p:cNvPr id="5" name="TextBox 4"/>
          <p:cNvSpPr txBox="1"/>
          <p:nvPr/>
        </p:nvSpPr>
        <p:spPr>
          <a:xfrm>
            <a:off x="804672" y="2057400"/>
            <a:ext cx="10607040" cy="1828800"/>
          </a:xfrm>
          <a:prstGeom prst="rect">
            <a:avLst/>
          </a:prstGeom>
          <a:noFill/>
        </p:spPr>
        <p:txBody>
          <a:bodyPr wrap="square" anchor="t" lIns="0" rIns="0" tIns="0" bIns="0">
            <a:spAutoFit/>
          </a:bodyPr>
          <a:lstStyle/>
          <a:p>
            <a:r>
              <a:rPr sz="4600" b="1" i="0">
                <a:solidFill>
                  <a:srgbClr val="ECEAE2"/>
                </a:solidFill>
                <a:latin typeface="Georgia"/>
              </a:rPr>
              <a:t>How a VC Diligences Your Company</a:t>
            </a:r>
          </a:p>
        </p:txBody>
      </p:sp>
      <p:sp>
        <p:nvSpPr>
          <p:cNvPr id="6" name="TextBox 5"/>
          <p:cNvSpPr txBox="1"/>
          <p:nvPr/>
        </p:nvSpPr>
        <p:spPr>
          <a:xfrm>
            <a:off x="822960" y="3886200"/>
            <a:ext cx="10058400" cy="1371600"/>
          </a:xfrm>
          <a:prstGeom prst="rect">
            <a:avLst/>
          </a:prstGeom>
          <a:noFill/>
        </p:spPr>
        <p:txBody>
          <a:bodyPr wrap="square" anchor="t" lIns="0" rIns="0" tIns="0" bIns="0">
            <a:spAutoFit/>
          </a:bodyPr>
          <a:lstStyle/>
          <a:p>
            <a:pPr algn="l"/>
            <a:r>
              <a:rPr sz="2000" b="0" i="1">
                <a:solidFill>
                  <a:srgbClr val="B9B7AE"/>
                </a:solidFill>
                <a:latin typeface="Arial"/>
              </a:rPr>
              <a:t>The real memo a VC builds before writing a check, opened up. Every section, what I am actually looking for, and what ends up in front of the Investment Committee.</a:t>
            </a:r>
          </a:p>
        </p:txBody>
      </p:sp>
      <p:sp>
        <p:nvSpPr>
          <p:cNvPr id="7" name="TextBox 6"/>
          <p:cNvSpPr txBox="1"/>
          <p:nvPr/>
        </p:nvSpPr>
        <p:spPr>
          <a:xfrm>
            <a:off x="822960" y="6309360"/>
            <a:ext cx="10515600" cy="365760"/>
          </a:xfrm>
          <a:prstGeom prst="rect">
            <a:avLst/>
          </a:prstGeom>
          <a:noFill/>
        </p:spPr>
        <p:txBody>
          <a:bodyPr wrap="square" anchor="t" lIns="0" rIns="0" tIns="0" bIns="0">
            <a:spAutoFit/>
          </a:bodyPr>
          <a:lstStyle/>
          <a:p>
            <a:r>
              <a:rPr sz="1300" b="0" i="0">
                <a:solidFill>
                  <a:srgbClr val="C4793A"/>
                </a:solidFill>
                <a:latin typeface="Arial"/>
              </a:rPr>
              <a:t>A perspective piece from The Data Room · jonathanhua.com/resources</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9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731520"/>
            <a:ext cx="10515600" cy="822960"/>
          </a:xfrm>
          <a:prstGeom prst="rect">
            <a:avLst/>
          </a:prstGeom>
          <a:noFill/>
        </p:spPr>
        <p:txBody>
          <a:bodyPr wrap="square" anchor="t" lIns="0" rIns="0" tIns="0" bIns="0">
            <a:spAutoFit/>
          </a:bodyPr>
          <a:lstStyle/>
          <a:p>
            <a:r>
              <a:rPr sz="3000" b="1" i="0">
                <a:solidFill>
                  <a:srgbClr val="141413"/>
                </a:solidFill>
                <a:latin typeface="Georgia"/>
              </a:rPr>
              <a:t>How to read this</a:t>
            </a:r>
          </a:p>
        </p:txBody>
      </p:sp>
      <p:sp>
        <p:nvSpPr>
          <p:cNvPr id="5" name="TextBox 4"/>
          <p:cNvSpPr txBox="1"/>
          <p:nvPr/>
        </p:nvSpPr>
        <p:spPr>
          <a:xfrm>
            <a:off x="822960" y="1737360"/>
            <a:ext cx="10515600" cy="4389120"/>
          </a:xfrm>
          <a:prstGeom prst="rect">
            <a:avLst/>
          </a:prstGeom>
          <a:noFill/>
        </p:spPr>
        <p:txBody>
          <a:bodyPr wrap="square" anchor="t" lIns="0" rIns="0" tIns="0" bIns="0">
            <a:spAutoFit/>
          </a:bodyPr>
          <a:lstStyle/>
          <a:p>
            <a:pPr>
              <a:spcAft>
                <a:spcPts val="1200"/>
              </a:spcAft>
            </a:pPr>
            <a:r>
              <a:rPr sz="1500" b="0" i="0">
                <a:solidFill>
                  <a:srgbClr val="4A4A47"/>
                </a:solidFill>
                <a:latin typeface="Arial"/>
              </a:rPr>
              <a:t>•  This is the structure of the diligence memo I built on companies as a venture investor, turned inside out for founders. Same section order I used, same order I built my thinking in.</a:t>
            </a:r>
          </a:p>
          <a:p>
            <a:pPr>
              <a:spcAft>
                <a:spcPts val="1200"/>
              </a:spcAft>
            </a:pPr>
            <a:r>
              <a:rPr sz="1500" b="0" i="0">
                <a:solidFill>
                  <a:srgbClr val="4A4A47"/>
                </a:solidFill>
                <a:latin typeface="Arial"/>
              </a:rPr>
              <a:t>•  A diligence memo is not a scorecard. It is an argument. My job was to build the most honest case for and against investing, and then defend it to my partners, who were paid to poke holes in it.</a:t>
            </a:r>
          </a:p>
          <a:p>
            <a:pPr>
              <a:spcAft>
                <a:spcPts val="1200"/>
              </a:spcAft>
            </a:pPr>
            <a:r>
              <a:rPr sz="1500" b="0" i="0">
                <a:solidFill>
                  <a:srgbClr val="4A4A47"/>
                </a:solidFill>
                <a:latin typeface="Arial"/>
              </a:rPr>
              <a:t>•  Read this as the questions running through an investor's head while they read your deck and data room. If you can answer them before they ask, you control the narrative. If you cannot, they fill the gap with the least charitable assumption.</a:t>
            </a:r>
          </a:p>
          <a:p>
            <a:pPr>
              <a:spcAft>
                <a:spcPts val="1200"/>
              </a:spcAft>
            </a:pPr>
            <a:r>
              <a:rPr sz="1500" b="0" i="0">
                <a:solidFill>
                  <a:srgbClr val="4A4A47"/>
                </a:solidFill>
                <a:latin typeface="Arial"/>
              </a:rPr>
              <a:t>•  The sections marked as internal are the parts you never see: how the fund scores the deal against other deals, what it decides to underwrite, and what the memo has to prove to clear the Investment Committee. I left them in on purpose.</a:t>
            </a:r>
          </a:p>
        </p:txBody>
      </p:sp>
      <p:sp>
        <p:nvSpPr>
          <p:cNvPr id="6" name="TextBox 5"/>
          <p:cNvSpPr txBox="1"/>
          <p:nvPr/>
        </p:nvSpPr>
        <p:spPr>
          <a:xfrm>
            <a:off x="822960" y="5852160"/>
            <a:ext cx="10515600" cy="457200"/>
          </a:xfrm>
          <a:prstGeom prst="rect">
            <a:avLst/>
          </a:prstGeom>
          <a:noFill/>
        </p:spPr>
        <p:txBody>
          <a:bodyPr wrap="square" anchor="t" lIns="0" rIns="0" tIns="0" bIns="0">
            <a:spAutoFit/>
          </a:bodyPr>
          <a:lstStyle/>
          <a:p>
            <a:pPr algn="l"/>
            <a:r>
              <a:rPr sz="1300" b="0" i="1">
                <a:solidFill>
                  <a:srgbClr val="5C6B4A"/>
                </a:solidFill>
                <a:latin typeface="Arial"/>
              </a:rPr>
              <a:t>Each slide shows a representative layout of how I'd present the section, with what I'm looking for and the question in my head alongside it.</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4141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2651760"/>
            <a:ext cx="10515600" cy="365760"/>
          </a:xfrm>
          <a:prstGeom prst="rect">
            <a:avLst/>
          </a:prstGeom>
          <a:noFill/>
        </p:spPr>
        <p:txBody>
          <a:bodyPr wrap="square" anchor="t" lIns="0" rIns="0" tIns="0" bIns="0">
            <a:spAutoFit/>
          </a:bodyPr>
          <a:lstStyle/>
          <a:p>
            <a:r>
              <a:rPr sz="1500" b="1" i="0" spc="240">
                <a:solidFill>
                  <a:srgbClr val="C4793A"/>
                </a:solidFill>
                <a:latin typeface="Arial"/>
              </a:rPr>
              <a:t>FRAMING</a:t>
            </a:r>
          </a:p>
        </p:txBody>
      </p:sp>
      <p:sp>
        <p:nvSpPr>
          <p:cNvPr id="5" name="TextBox 4"/>
          <p:cNvSpPr txBox="1"/>
          <p:nvPr/>
        </p:nvSpPr>
        <p:spPr>
          <a:xfrm>
            <a:off x="804672" y="3108960"/>
            <a:ext cx="10607040" cy="1097280"/>
          </a:xfrm>
          <a:prstGeom prst="rect">
            <a:avLst/>
          </a:prstGeom>
          <a:noFill/>
        </p:spPr>
        <p:txBody>
          <a:bodyPr wrap="square" anchor="t" lIns="0" rIns="0" tIns="0" bIns="0">
            <a:spAutoFit/>
          </a:bodyPr>
          <a:lstStyle/>
          <a:p>
            <a:r>
              <a:rPr sz="4400" b="1" i="0">
                <a:solidFill>
                  <a:srgbClr val="ECEAE2"/>
                </a:solidFill>
                <a:latin typeface="Georgia"/>
              </a:rPr>
              <a:t>Framing</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9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292608"/>
            <a:ext cx="8686800" cy="274320"/>
          </a:xfrm>
          <a:prstGeom prst="rect">
            <a:avLst/>
          </a:prstGeom>
          <a:noFill/>
        </p:spPr>
        <p:txBody>
          <a:bodyPr wrap="square" anchor="t" lIns="0" rIns="0" tIns="0" bIns="0">
            <a:spAutoFit/>
          </a:bodyPr>
          <a:lstStyle/>
          <a:p>
            <a:r>
              <a:rPr sz="1100" b="1" i="0" spc="130">
                <a:solidFill>
                  <a:srgbClr val="C4793A"/>
                </a:solidFill>
                <a:latin typeface="Arial"/>
              </a:rPr>
              <a:t>FRAMING   ·   SECTION 01</a:t>
            </a:r>
          </a:p>
        </p:txBody>
      </p:sp>
      <p:sp>
        <p:nvSpPr>
          <p:cNvPr id="5" name="TextBox 4"/>
          <p:cNvSpPr txBox="1"/>
          <p:nvPr/>
        </p:nvSpPr>
        <p:spPr>
          <a:xfrm>
            <a:off x="502920" y="548640"/>
            <a:ext cx="7680960" cy="548640"/>
          </a:xfrm>
          <a:prstGeom prst="rect">
            <a:avLst/>
          </a:prstGeom>
          <a:noFill/>
        </p:spPr>
        <p:txBody>
          <a:bodyPr wrap="square" anchor="t" lIns="0" rIns="0" tIns="0" bIns="0">
            <a:spAutoFit/>
          </a:bodyPr>
          <a:lstStyle/>
          <a:p>
            <a:pPr algn="l"/>
            <a:r>
              <a:rPr sz="2600" b="1" i="0">
                <a:solidFill>
                  <a:srgbClr val="141413"/>
                </a:solidFill>
                <a:latin typeface="Georgia"/>
              </a:rPr>
              <a:t>Summary</a:t>
            </a:r>
          </a:p>
        </p:txBody>
      </p:sp>
      <p:sp>
        <p:nvSpPr>
          <p:cNvPr id="6" name="TextBox 5"/>
          <p:cNvSpPr txBox="1"/>
          <p:nvPr/>
        </p:nvSpPr>
        <p:spPr>
          <a:xfrm>
            <a:off x="521207" y="1188720"/>
            <a:ext cx="7680960" cy="457200"/>
          </a:xfrm>
          <a:prstGeom prst="rect">
            <a:avLst/>
          </a:prstGeom>
          <a:noFill/>
        </p:spPr>
        <p:txBody>
          <a:bodyPr wrap="square" anchor="t" lIns="0" rIns="0" tIns="0" bIns="0">
            <a:spAutoFit/>
          </a:bodyPr>
          <a:lstStyle/>
          <a:p>
            <a:pPr algn="l"/>
            <a:r>
              <a:rPr sz="1350" b="0" i="1">
                <a:solidFill>
                  <a:srgbClr val="5C6B4A"/>
                </a:solidFill>
                <a:latin typeface="Arial"/>
              </a:rPr>
              <a:t>The company in three lines: purpose, problem, solution.</a:t>
            </a:r>
          </a:p>
        </p:txBody>
      </p:sp>
      <p:sp>
        <p:nvSpPr>
          <p:cNvPr id="7" name="TextBox 6"/>
          <p:cNvSpPr txBox="1"/>
          <p:nvPr/>
        </p:nvSpPr>
        <p:spPr>
          <a:xfrm>
            <a:off x="521207" y="1627632"/>
            <a:ext cx="7680960" cy="256032"/>
          </a:xfrm>
          <a:prstGeom prst="rect">
            <a:avLst/>
          </a:prstGeom>
          <a:noFill/>
        </p:spPr>
        <p:txBody>
          <a:bodyPr wrap="square" anchor="t" lIns="0" rIns="0" tIns="0" bIns="0">
            <a:spAutoFit/>
          </a:bodyPr>
          <a:lstStyle/>
          <a:p>
            <a:r>
              <a:rPr sz="950" b="1" i="0" spc="120">
                <a:solidFill>
                  <a:srgbClr val="C4793A"/>
                </a:solidFill>
                <a:latin typeface="Arial"/>
              </a:rPr>
              <a:t>HOW I'D REPRESENT IT  ·  ILLUSTRATIVE</a:t>
            </a:r>
          </a:p>
        </p:txBody>
      </p:sp>
      <p:sp>
        <p:nvSpPr>
          <p:cNvPr id="8" name="Rounded Rectangle 7"/>
          <p:cNvSpPr/>
          <p:nvPr/>
        </p:nvSpPr>
        <p:spPr>
          <a:xfrm>
            <a:off x="502920" y="1901952"/>
            <a:ext cx="7680960" cy="1362456"/>
          </a:xfrm>
          <a:prstGeom prst="roundRect">
            <a:avLst>
              <a:gd name="adj" fmla="val 5000"/>
            </a:avLst>
          </a:prstGeom>
          <a:solidFill>
            <a:srgbClr val="FFFFFF"/>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02920" y="1901952"/>
            <a:ext cx="82296" cy="1362456"/>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722376" y="2011680"/>
            <a:ext cx="7315200" cy="274320"/>
          </a:xfrm>
          <a:prstGeom prst="rect">
            <a:avLst/>
          </a:prstGeom>
          <a:noFill/>
        </p:spPr>
        <p:txBody>
          <a:bodyPr wrap="square" anchor="t" lIns="0" rIns="0" tIns="0" bIns="0">
            <a:spAutoFit/>
          </a:bodyPr>
          <a:lstStyle/>
          <a:p>
            <a:pPr algn="l"/>
            <a:r>
              <a:rPr sz="1100" b="1" i="0">
                <a:solidFill>
                  <a:srgbClr val="C4793A"/>
                </a:solidFill>
                <a:latin typeface="Arial"/>
              </a:rPr>
              <a:t>PURPOSE</a:t>
            </a:r>
          </a:p>
        </p:txBody>
      </p:sp>
      <p:sp>
        <p:nvSpPr>
          <p:cNvPr id="11" name="TextBox 10"/>
          <p:cNvSpPr txBox="1"/>
          <p:nvPr/>
        </p:nvSpPr>
        <p:spPr>
          <a:xfrm>
            <a:off x="722376" y="2304288"/>
            <a:ext cx="7278624" cy="905256"/>
          </a:xfrm>
          <a:prstGeom prst="rect">
            <a:avLst/>
          </a:prstGeom>
          <a:noFill/>
        </p:spPr>
        <p:txBody>
          <a:bodyPr wrap="square" anchor="t" lIns="0" rIns="0" tIns="0" bIns="0">
            <a:spAutoFit/>
          </a:bodyPr>
          <a:lstStyle/>
          <a:p>
            <a:pPr algn="l"/>
            <a:r>
              <a:rPr sz="1200" b="0" i="0">
                <a:solidFill>
                  <a:srgbClr val="4A4A47"/>
                </a:solidFill>
                <a:latin typeface="Arial"/>
              </a:rPr>
              <a:t>One line on the change the company is trying to create in the world.</a:t>
            </a:r>
          </a:p>
        </p:txBody>
      </p:sp>
      <p:sp>
        <p:nvSpPr>
          <p:cNvPr id="12" name="Rounded Rectangle 11"/>
          <p:cNvSpPr/>
          <p:nvPr/>
        </p:nvSpPr>
        <p:spPr>
          <a:xfrm>
            <a:off x="502920" y="3392424"/>
            <a:ext cx="7680960" cy="1362456"/>
          </a:xfrm>
          <a:prstGeom prst="roundRect">
            <a:avLst>
              <a:gd name="adj" fmla="val 5000"/>
            </a:avLst>
          </a:prstGeom>
          <a:solidFill>
            <a:srgbClr val="FFFFFF"/>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502920" y="3392424"/>
            <a:ext cx="82296" cy="1362456"/>
          </a:xfrm>
          <a:prstGeom prst="rect">
            <a:avLst/>
          </a:prstGeom>
          <a:solidFill>
            <a:srgbClr val="B04A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722376" y="3502152"/>
            <a:ext cx="7315200" cy="274320"/>
          </a:xfrm>
          <a:prstGeom prst="rect">
            <a:avLst/>
          </a:prstGeom>
          <a:noFill/>
        </p:spPr>
        <p:txBody>
          <a:bodyPr wrap="square" anchor="t" lIns="0" rIns="0" tIns="0" bIns="0">
            <a:spAutoFit/>
          </a:bodyPr>
          <a:lstStyle/>
          <a:p>
            <a:pPr algn="l"/>
            <a:r>
              <a:rPr sz="1100" b="1" i="0">
                <a:solidFill>
                  <a:srgbClr val="B04A3A"/>
                </a:solidFill>
                <a:latin typeface="Arial"/>
              </a:rPr>
              <a:t>PROBLEM</a:t>
            </a:r>
          </a:p>
        </p:txBody>
      </p:sp>
      <p:sp>
        <p:nvSpPr>
          <p:cNvPr id="15" name="TextBox 14"/>
          <p:cNvSpPr txBox="1"/>
          <p:nvPr/>
        </p:nvSpPr>
        <p:spPr>
          <a:xfrm>
            <a:off x="722376" y="3794760"/>
            <a:ext cx="7278624" cy="905256"/>
          </a:xfrm>
          <a:prstGeom prst="rect">
            <a:avLst/>
          </a:prstGeom>
          <a:noFill/>
        </p:spPr>
        <p:txBody>
          <a:bodyPr wrap="square" anchor="t" lIns="0" rIns="0" tIns="0" bIns="0">
            <a:spAutoFit/>
          </a:bodyPr>
          <a:lstStyle/>
          <a:p>
            <a:pPr algn="l"/>
            <a:r>
              <a:rPr sz="1200" b="0" i="0">
                <a:solidFill>
                  <a:srgbClr val="4A4A47"/>
                </a:solidFill>
                <a:latin typeface="Arial"/>
              </a:rPr>
              <a:t>Who hurts today, how badly, and what the broken status quo costs them.</a:t>
            </a:r>
          </a:p>
        </p:txBody>
      </p:sp>
      <p:sp>
        <p:nvSpPr>
          <p:cNvPr id="16" name="Rounded Rectangle 15"/>
          <p:cNvSpPr/>
          <p:nvPr/>
        </p:nvSpPr>
        <p:spPr>
          <a:xfrm>
            <a:off x="502920" y="4882896"/>
            <a:ext cx="7680960" cy="1362456"/>
          </a:xfrm>
          <a:prstGeom prst="roundRect">
            <a:avLst>
              <a:gd name="adj" fmla="val 5000"/>
            </a:avLst>
          </a:prstGeom>
          <a:solidFill>
            <a:srgbClr val="FFFFFF"/>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02920" y="4882896"/>
            <a:ext cx="82296" cy="1362456"/>
          </a:xfrm>
          <a:prstGeom prst="rect">
            <a:avLst/>
          </a:prstGeom>
          <a:solidFill>
            <a:srgbClr val="5C6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22376" y="4992624"/>
            <a:ext cx="7315200" cy="274320"/>
          </a:xfrm>
          <a:prstGeom prst="rect">
            <a:avLst/>
          </a:prstGeom>
          <a:noFill/>
        </p:spPr>
        <p:txBody>
          <a:bodyPr wrap="square" anchor="t" lIns="0" rIns="0" tIns="0" bIns="0">
            <a:spAutoFit/>
          </a:bodyPr>
          <a:lstStyle/>
          <a:p>
            <a:pPr algn="l"/>
            <a:r>
              <a:rPr sz="1100" b="1" i="0">
                <a:solidFill>
                  <a:srgbClr val="5C6B4A"/>
                </a:solidFill>
                <a:latin typeface="Arial"/>
              </a:rPr>
              <a:t>SOLUTION</a:t>
            </a:r>
          </a:p>
        </p:txBody>
      </p:sp>
      <p:sp>
        <p:nvSpPr>
          <p:cNvPr id="19" name="TextBox 18"/>
          <p:cNvSpPr txBox="1"/>
          <p:nvPr/>
        </p:nvSpPr>
        <p:spPr>
          <a:xfrm>
            <a:off x="722376" y="5285232"/>
            <a:ext cx="7278624" cy="905256"/>
          </a:xfrm>
          <a:prstGeom prst="rect">
            <a:avLst/>
          </a:prstGeom>
          <a:noFill/>
        </p:spPr>
        <p:txBody>
          <a:bodyPr wrap="square" anchor="t" lIns="0" rIns="0" tIns="0" bIns="0">
            <a:spAutoFit/>
          </a:bodyPr>
          <a:lstStyle/>
          <a:p>
            <a:pPr algn="l"/>
            <a:r>
              <a:rPr sz="1200" b="0" i="0">
                <a:solidFill>
                  <a:srgbClr val="4A4A47"/>
                </a:solidFill>
                <a:latin typeface="Arial"/>
              </a:rPr>
              <a:t>What the product does and the concrete before-and-after for the customer.</a:t>
            </a:r>
          </a:p>
        </p:txBody>
      </p:sp>
      <p:sp>
        <p:nvSpPr>
          <p:cNvPr id="20" name="Rounded Rectangle 19"/>
          <p:cNvSpPr/>
          <p:nvPr/>
        </p:nvSpPr>
        <p:spPr>
          <a:xfrm>
            <a:off x="8366760" y="1901952"/>
            <a:ext cx="3319272" cy="4343400"/>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567928" y="2084832"/>
            <a:ext cx="2916936" cy="256032"/>
          </a:xfrm>
          <a:prstGeom prst="rect">
            <a:avLst/>
          </a:prstGeom>
          <a:noFill/>
        </p:spPr>
        <p:txBody>
          <a:bodyPr wrap="square" anchor="t" lIns="0" rIns="0" tIns="0" bIns="0">
            <a:spAutoFit/>
          </a:bodyPr>
          <a:lstStyle/>
          <a:p>
            <a:r>
              <a:rPr sz="1050" b="1" i="0" spc="120">
                <a:solidFill>
                  <a:srgbClr val="5C6B4A"/>
                </a:solidFill>
                <a:latin typeface="Arial"/>
              </a:rPr>
              <a:t>WHAT I LOOK FOR</a:t>
            </a:r>
          </a:p>
        </p:txBody>
      </p:sp>
      <p:sp>
        <p:nvSpPr>
          <p:cNvPr id="22" name="TextBox 21"/>
          <p:cNvSpPr txBox="1"/>
          <p:nvPr/>
        </p:nvSpPr>
        <p:spPr>
          <a:xfrm>
            <a:off x="8567928" y="2377440"/>
            <a:ext cx="2916936" cy="2377440"/>
          </a:xfrm>
          <a:prstGeom prst="rect">
            <a:avLst/>
          </a:prstGeom>
          <a:noFill/>
        </p:spPr>
        <p:txBody>
          <a:bodyPr wrap="square" anchor="t" lIns="0" rIns="0" tIns="0" bIns="0">
            <a:spAutoFit/>
          </a:bodyPr>
          <a:lstStyle/>
          <a:p>
            <a:pPr>
              <a:spcAft>
                <a:spcPts val="700"/>
              </a:spcAft>
            </a:pPr>
            <a:r>
              <a:rPr sz="1150" b="1" i="0">
                <a:solidFill>
                  <a:srgbClr val="C4793A"/>
                </a:solidFill>
                <a:latin typeface="Arial"/>
              </a:rPr>
              <a:t>•  </a:t>
            </a:r>
            <a:r>
              <a:rPr sz="1200" b="0" i="0">
                <a:solidFill>
                  <a:srgbClr val="4A4A47"/>
                </a:solidFill>
                <a:latin typeface="Arial"/>
              </a:rPr>
              <a:t>Can I say what this company does in one sentence, without using a word I would have to look up?</a:t>
            </a:r>
          </a:p>
          <a:p>
            <a:pPr>
              <a:spcAft>
                <a:spcPts val="700"/>
              </a:spcAft>
            </a:pPr>
            <a:r>
              <a:rPr sz="1150" b="1" i="0">
                <a:solidFill>
                  <a:srgbClr val="C4793A"/>
                </a:solidFill>
                <a:latin typeface="Arial"/>
              </a:rPr>
              <a:t>•  </a:t>
            </a:r>
            <a:r>
              <a:rPr sz="1200" b="0" i="0">
                <a:solidFill>
                  <a:srgbClr val="4A4A47"/>
                </a:solidFill>
                <a:latin typeface="Arial"/>
              </a:rPr>
              <a:t>Is the problem a real, expensive pain, or a nice-to-have dressed up as a mission?</a:t>
            </a:r>
          </a:p>
          <a:p>
            <a:pPr>
              <a:spcAft>
                <a:spcPts val="700"/>
              </a:spcAft>
            </a:pPr>
            <a:r>
              <a:rPr sz="1150" b="1" i="0">
                <a:solidFill>
                  <a:srgbClr val="C4793A"/>
                </a:solidFill>
                <a:latin typeface="Arial"/>
              </a:rPr>
              <a:t>•  </a:t>
            </a:r>
            <a:r>
              <a:rPr sz="1200" b="0" i="0">
                <a:solidFill>
                  <a:srgbClr val="4A4A47"/>
                </a:solidFill>
                <a:latin typeface="Arial"/>
              </a:rPr>
              <a:t>Does the solution obviously map to the problem, or is there a leap of faith in the middle?</a:t>
            </a:r>
          </a:p>
        </p:txBody>
      </p:sp>
      <p:sp>
        <p:nvSpPr>
          <p:cNvPr id="23" name="Rectangle 22"/>
          <p:cNvSpPr/>
          <p:nvPr/>
        </p:nvSpPr>
        <p:spPr>
          <a:xfrm>
            <a:off x="8567928" y="4672584"/>
            <a:ext cx="2916936" cy="18288"/>
          </a:xfrm>
          <a:prstGeom prst="rect">
            <a:avLst/>
          </a:prstGeom>
          <a:solidFill>
            <a:srgbClr val="D5D2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567928" y="4828032"/>
            <a:ext cx="2916936" cy="256032"/>
          </a:xfrm>
          <a:prstGeom prst="rect">
            <a:avLst/>
          </a:prstGeom>
          <a:noFill/>
        </p:spPr>
        <p:txBody>
          <a:bodyPr wrap="square" anchor="t" lIns="0" rIns="0" tIns="0" bIns="0">
            <a:spAutoFit/>
          </a:bodyPr>
          <a:lstStyle/>
          <a:p>
            <a:r>
              <a:rPr sz="1050" b="1" i="0" spc="120">
                <a:solidFill>
                  <a:srgbClr val="C4793A"/>
                </a:solidFill>
                <a:latin typeface="Arial"/>
              </a:rPr>
              <a:t>THE QUESTION IN MY HEAD</a:t>
            </a:r>
          </a:p>
        </p:txBody>
      </p:sp>
      <p:sp>
        <p:nvSpPr>
          <p:cNvPr id="25" name="TextBox 24"/>
          <p:cNvSpPr txBox="1"/>
          <p:nvPr/>
        </p:nvSpPr>
        <p:spPr>
          <a:xfrm>
            <a:off x="8567928" y="5148072"/>
            <a:ext cx="2916936" cy="1005840"/>
          </a:xfrm>
          <a:prstGeom prst="rect">
            <a:avLst/>
          </a:prstGeom>
          <a:noFill/>
        </p:spPr>
        <p:txBody>
          <a:bodyPr wrap="square" anchor="t" lIns="0" rIns="0" tIns="0" bIns="0">
            <a:spAutoFit/>
          </a:bodyPr>
          <a:lstStyle/>
          <a:p>
            <a:pPr algn="l"/>
            <a:r>
              <a:rPr sz="1300" b="0" i="1">
                <a:solidFill>
                  <a:srgbClr val="141413"/>
                </a:solidFill>
                <a:latin typeface="Georgia"/>
              </a:rPr>
              <a:t>If I had to pitch this company to my sharpest partner in one breath, what would I say?</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9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292608"/>
            <a:ext cx="8686800" cy="274320"/>
          </a:xfrm>
          <a:prstGeom prst="rect">
            <a:avLst/>
          </a:prstGeom>
          <a:noFill/>
        </p:spPr>
        <p:txBody>
          <a:bodyPr wrap="square" anchor="t" lIns="0" rIns="0" tIns="0" bIns="0">
            <a:spAutoFit/>
          </a:bodyPr>
          <a:lstStyle/>
          <a:p>
            <a:r>
              <a:rPr sz="1100" b="1" i="0" spc="130">
                <a:solidFill>
                  <a:srgbClr val="C4793A"/>
                </a:solidFill>
                <a:latin typeface="Arial"/>
              </a:rPr>
              <a:t>FRAMING   ·   SECTION 02</a:t>
            </a:r>
          </a:p>
        </p:txBody>
      </p:sp>
      <p:sp>
        <p:nvSpPr>
          <p:cNvPr id="5" name="TextBox 4"/>
          <p:cNvSpPr txBox="1"/>
          <p:nvPr/>
        </p:nvSpPr>
        <p:spPr>
          <a:xfrm>
            <a:off x="502920" y="548640"/>
            <a:ext cx="7680960" cy="548640"/>
          </a:xfrm>
          <a:prstGeom prst="rect">
            <a:avLst/>
          </a:prstGeom>
          <a:noFill/>
        </p:spPr>
        <p:txBody>
          <a:bodyPr wrap="square" anchor="t" lIns="0" rIns="0" tIns="0" bIns="0">
            <a:spAutoFit/>
          </a:bodyPr>
          <a:lstStyle/>
          <a:p>
            <a:pPr algn="l"/>
            <a:r>
              <a:rPr sz="2600" b="1" i="0">
                <a:solidFill>
                  <a:srgbClr val="141413"/>
                </a:solidFill>
                <a:latin typeface="Georgia"/>
              </a:rPr>
              <a:t>Executive Summary</a:t>
            </a:r>
          </a:p>
        </p:txBody>
      </p:sp>
      <p:sp>
        <p:nvSpPr>
          <p:cNvPr id="6" name="TextBox 5"/>
          <p:cNvSpPr txBox="1"/>
          <p:nvPr/>
        </p:nvSpPr>
        <p:spPr>
          <a:xfrm>
            <a:off x="521207" y="1188720"/>
            <a:ext cx="7680960" cy="457200"/>
          </a:xfrm>
          <a:prstGeom prst="rect">
            <a:avLst/>
          </a:prstGeom>
          <a:noFill/>
        </p:spPr>
        <p:txBody>
          <a:bodyPr wrap="square" anchor="t" lIns="0" rIns="0" tIns="0" bIns="0">
            <a:spAutoFit/>
          </a:bodyPr>
          <a:lstStyle/>
          <a:p>
            <a:pPr algn="l"/>
            <a:r>
              <a:rPr sz="1350" b="0" i="1">
                <a:solidFill>
                  <a:srgbClr val="5C6B4A"/>
                </a:solidFill>
                <a:latin typeface="Arial"/>
              </a:rPr>
              <a:t>The whole investment case on two slides: what it is, why now, the numbers, the ask, my recommendation.</a:t>
            </a:r>
          </a:p>
        </p:txBody>
      </p:sp>
      <p:sp>
        <p:nvSpPr>
          <p:cNvPr id="7" name="TextBox 6"/>
          <p:cNvSpPr txBox="1"/>
          <p:nvPr/>
        </p:nvSpPr>
        <p:spPr>
          <a:xfrm>
            <a:off x="521207" y="1627632"/>
            <a:ext cx="7680960" cy="256032"/>
          </a:xfrm>
          <a:prstGeom prst="rect">
            <a:avLst/>
          </a:prstGeom>
          <a:noFill/>
        </p:spPr>
        <p:txBody>
          <a:bodyPr wrap="square" anchor="t" lIns="0" rIns="0" tIns="0" bIns="0">
            <a:spAutoFit/>
          </a:bodyPr>
          <a:lstStyle/>
          <a:p>
            <a:r>
              <a:rPr sz="950" b="1" i="0" spc="120">
                <a:solidFill>
                  <a:srgbClr val="C4793A"/>
                </a:solidFill>
                <a:latin typeface="Arial"/>
              </a:rPr>
              <a:t>HOW I'D REPRESENT IT  ·  ILLUSTRATIVE</a:t>
            </a:r>
          </a:p>
        </p:txBody>
      </p:sp>
      <p:sp>
        <p:nvSpPr>
          <p:cNvPr id="8" name="Rounded Rectangle 7"/>
          <p:cNvSpPr/>
          <p:nvPr/>
        </p:nvSpPr>
        <p:spPr>
          <a:xfrm>
            <a:off x="502920" y="1901952"/>
            <a:ext cx="3680460" cy="4343400"/>
          </a:xfrm>
          <a:prstGeom prst="roundRect">
            <a:avLst>
              <a:gd name="adj" fmla="val 5000"/>
            </a:avLst>
          </a:prstGeom>
          <a:solidFill>
            <a:srgbClr val="FFFFFF"/>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02920" y="1901952"/>
            <a:ext cx="3680460" cy="384048"/>
          </a:xfrm>
          <a:prstGeom prst="rect">
            <a:avLst/>
          </a:prstGeom>
          <a:solidFill>
            <a:srgbClr val="5C6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0080" y="1901952"/>
            <a:ext cx="3406140" cy="384048"/>
          </a:xfrm>
          <a:prstGeom prst="rect">
            <a:avLst/>
          </a:prstGeom>
          <a:noFill/>
        </p:spPr>
        <p:txBody>
          <a:bodyPr wrap="square" anchor="ctr" lIns="0" rIns="0" tIns="0" bIns="0">
            <a:spAutoFit/>
          </a:bodyPr>
          <a:lstStyle/>
          <a:p>
            <a:pPr algn="l"/>
            <a:r>
              <a:rPr sz="1200" b="1" i="0">
                <a:solidFill>
                  <a:srgbClr val="FFFFFF"/>
                </a:solidFill>
                <a:latin typeface="Arial"/>
              </a:rPr>
              <a:t>THESIS + KEY FACTS</a:t>
            </a:r>
          </a:p>
        </p:txBody>
      </p:sp>
      <p:sp>
        <p:nvSpPr>
          <p:cNvPr id="11" name="TextBox 10"/>
          <p:cNvSpPr txBox="1"/>
          <p:nvPr/>
        </p:nvSpPr>
        <p:spPr>
          <a:xfrm>
            <a:off x="667512" y="2414016"/>
            <a:ext cx="3369564" cy="3703320"/>
          </a:xfrm>
          <a:prstGeom prst="rect">
            <a:avLst/>
          </a:prstGeom>
          <a:noFill/>
        </p:spPr>
        <p:txBody>
          <a:bodyPr wrap="square" anchor="t" lIns="0" rIns="0" tIns="0" bIns="0">
            <a:spAutoFit/>
          </a:bodyPr>
          <a:lstStyle/>
          <a:p>
            <a:pPr>
              <a:spcAft>
                <a:spcPts val="600"/>
              </a:spcAft>
            </a:pPr>
            <a:r>
              <a:rPr sz="1100" b="1" i="0">
                <a:solidFill>
                  <a:srgbClr val="5C6B4A"/>
                </a:solidFill>
                <a:latin typeface="Arial"/>
              </a:rPr>
              <a:t>•  </a:t>
            </a:r>
            <a:r>
              <a:rPr sz="1150" b="0" i="0">
                <a:solidFill>
                  <a:srgbClr val="4A4A47"/>
                </a:solidFill>
                <a:latin typeface="Arial"/>
              </a:rPr>
              <a:t>One-line thesis: why this team, why now</a:t>
            </a:r>
          </a:p>
          <a:p>
            <a:pPr>
              <a:spcAft>
                <a:spcPts val="600"/>
              </a:spcAft>
            </a:pPr>
            <a:r>
              <a:rPr sz="1100" b="1" i="0">
                <a:solidFill>
                  <a:srgbClr val="5C6B4A"/>
                </a:solidFill>
                <a:latin typeface="Arial"/>
              </a:rPr>
              <a:t>•  </a:t>
            </a:r>
            <a:r>
              <a:rPr sz="1150" b="0" i="0">
                <a:solidFill>
                  <a:srgbClr val="4A4A47"/>
                </a:solidFill>
                <a:latin typeface="Arial"/>
              </a:rPr>
              <a:t>~$2.4M ARR, growing 18% MoM (6 mo)</a:t>
            </a:r>
          </a:p>
          <a:p>
            <a:pPr>
              <a:spcAft>
                <a:spcPts val="600"/>
              </a:spcAft>
            </a:pPr>
            <a:r>
              <a:rPr sz="1100" b="1" i="0">
                <a:solidFill>
                  <a:srgbClr val="5C6B4A"/>
                </a:solidFill>
                <a:latin typeface="Arial"/>
              </a:rPr>
              <a:t>•  </a:t>
            </a:r>
            <a:r>
              <a:rPr sz="1150" b="0" i="0">
                <a:solidFill>
                  <a:srgbClr val="4A4A47"/>
                </a:solidFill>
                <a:latin typeface="Arial"/>
              </a:rPr>
              <a:t>Net revenue retention 121%</a:t>
            </a:r>
          </a:p>
          <a:p>
            <a:pPr>
              <a:spcAft>
                <a:spcPts val="600"/>
              </a:spcAft>
            </a:pPr>
            <a:r>
              <a:rPr sz="1100" b="1" i="0">
                <a:solidFill>
                  <a:srgbClr val="5C6B4A"/>
                </a:solidFill>
                <a:latin typeface="Arial"/>
              </a:rPr>
              <a:t>•  </a:t>
            </a:r>
            <a:r>
              <a:rPr sz="1150" b="0" i="0">
                <a:solidFill>
                  <a:srgbClr val="4A4A47"/>
                </a:solidFill>
                <a:latin typeface="Arial"/>
              </a:rPr>
              <a:t>Raising $6M Series A at $30M pre</a:t>
            </a:r>
          </a:p>
        </p:txBody>
      </p:sp>
      <p:sp>
        <p:nvSpPr>
          <p:cNvPr id="12" name="Rounded Rectangle 11"/>
          <p:cNvSpPr/>
          <p:nvPr/>
        </p:nvSpPr>
        <p:spPr>
          <a:xfrm>
            <a:off x="4503420" y="1901952"/>
            <a:ext cx="3680460" cy="4343400"/>
          </a:xfrm>
          <a:prstGeom prst="roundRect">
            <a:avLst>
              <a:gd name="adj" fmla="val 5000"/>
            </a:avLst>
          </a:prstGeom>
          <a:solidFill>
            <a:srgbClr val="FFFFFF"/>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4503420" y="1901952"/>
            <a:ext cx="3680460" cy="384048"/>
          </a:xfrm>
          <a:prstGeom prst="rect">
            <a:avLst/>
          </a:prstGeom>
          <a:solidFill>
            <a:srgbClr val="5C6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640580" y="1901952"/>
            <a:ext cx="3406140" cy="384048"/>
          </a:xfrm>
          <a:prstGeom prst="rect">
            <a:avLst/>
          </a:prstGeom>
          <a:noFill/>
        </p:spPr>
        <p:txBody>
          <a:bodyPr wrap="square" anchor="ctr" lIns="0" rIns="0" tIns="0" bIns="0">
            <a:spAutoFit/>
          </a:bodyPr>
          <a:lstStyle/>
          <a:p>
            <a:pPr algn="l"/>
            <a:r>
              <a:rPr sz="1200" b="1" i="0">
                <a:solidFill>
                  <a:srgbClr val="FFFFFF"/>
                </a:solidFill>
                <a:latin typeface="Arial"/>
              </a:rPr>
              <a:t>RECOMMENDATION</a:t>
            </a:r>
          </a:p>
        </p:txBody>
      </p:sp>
      <p:sp>
        <p:nvSpPr>
          <p:cNvPr id="15" name="TextBox 14"/>
          <p:cNvSpPr txBox="1"/>
          <p:nvPr/>
        </p:nvSpPr>
        <p:spPr>
          <a:xfrm>
            <a:off x="4668012" y="2414016"/>
            <a:ext cx="3369564" cy="3703320"/>
          </a:xfrm>
          <a:prstGeom prst="rect">
            <a:avLst/>
          </a:prstGeom>
          <a:noFill/>
        </p:spPr>
        <p:txBody>
          <a:bodyPr wrap="square" anchor="t" lIns="0" rIns="0" tIns="0" bIns="0">
            <a:spAutoFit/>
          </a:bodyPr>
          <a:lstStyle/>
          <a:p>
            <a:pPr>
              <a:spcAft>
                <a:spcPts val="600"/>
              </a:spcAft>
            </a:pPr>
            <a:r>
              <a:rPr sz="1100" b="1" i="0">
                <a:solidFill>
                  <a:srgbClr val="5C6B4A"/>
                </a:solidFill>
                <a:latin typeface="Arial"/>
              </a:rPr>
              <a:t>•  </a:t>
            </a:r>
            <a:r>
              <a:rPr sz="1150" b="0" i="0">
                <a:solidFill>
                  <a:srgbClr val="4A4A47"/>
                </a:solidFill>
                <a:latin typeface="Arial"/>
              </a:rPr>
              <a:t>Recommend: invest, lead the round</a:t>
            </a:r>
          </a:p>
          <a:p>
            <a:pPr>
              <a:spcAft>
                <a:spcPts val="600"/>
              </a:spcAft>
            </a:pPr>
            <a:r>
              <a:rPr sz="1100" b="1" i="0">
                <a:solidFill>
                  <a:srgbClr val="5C6B4A"/>
                </a:solidFill>
                <a:latin typeface="Arial"/>
              </a:rPr>
              <a:t>•  </a:t>
            </a:r>
            <a:r>
              <a:rPr sz="1150" b="0" i="0">
                <a:solidFill>
                  <a:srgbClr val="4A4A47"/>
                </a:solidFill>
                <a:latin typeface="Arial"/>
              </a:rPr>
              <a:t>Target 12–15% ownership</a:t>
            </a:r>
          </a:p>
          <a:p>
            <a:pPr>
              <a:spcAft>
                <a:spcPts val="600"/>
              </a:spcAft>
            </a:pPr>
            <a:r>
              <a:rPr sz="1100" b="1" i="0">
                <a:solidFill>
                  <a:srgbClr val="5C6B4A"/>
                </a:solidFill>
                <a:latin typeface="Arial"/>
              </a:rPr>
              <a:t>•  </a:t>
            </a:r>
            <a:r>
              <a:rPr sz="1150" b="0" i="0">
                <a:solidFill>
                  <a:srgbClr val="4A4A47"/>
                </a:solidFill>
                <a:latin typeface="Arial"/>
              </a:rPr>
              <a:t>Biggest risk: sales cycle length</a:t>
            </a:r>
          </a:p>
          <a:p>
            <a:pPr>
              <a:spcAft>
                <a:spcPts val="600"/>
              </a:spcAft>
            </a:pPr>
            <a:r>
              <a:rPr sz="1100" b="1" i="0">
                <a:solidFill>
                  <a:srgbClr val="5C6B4A"/>
                </a:solidFill>
                <a:latin typeface="Arial"/>
              </a:rPr>
              <a:t>•  </a:t>
            </a:r>
            <a:r>
              <a:rPr sz="1150" b="0" i="0">
                <a:solidFill>
                  <a:srgbClr val="4A4A47"/>
                </a:solidFill>
                <a:latin typeface="Arial"/>
              </a:rPr>
              <a:t>Conviction: high on team, medium on market timing</a:t>
            </a:r>
          </a:p>
        </p:txBody>
      </p:sp>
      <p:sp>
        <p:nvSpPr>
          <p:cNvPr id="16" name="Rounded Rectangle 15"/>
          <p:cNvSpPr/>
          <p:nvPr/>
        </p:nvSpPr>
        <p:spPr>
          <a:xfrm>
            <a:off x="8366760" y="1901952"/>
            <a:ext cx="3319272" cy="4343400"/>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567928" y="2084832"/>
            <a:ext cx="2916936" cy="256032"/>
          </a:xfrm>
          <a:prstGeom prst="rect">
            <a:avLst/>
          </a:prstGeom>
          <a:noFill/>
        </p:spPr>
        <p:txBody>
          <a:bodyPr wrap="square" anchor="t" lIns="0" rIns="0" tIns="0" bIns="0">
            <a:spAutoFit/>
          </a:bodyPr>
          <a:lstStyle/>
          <a:p>
            <a:r>
              <a:rPr sz="1050" b="1" i="0" spc="120">
                <a:solidFill>
                  <a:srgbClr val="5C6B4A"/>
                </a:solidFill>
                <a:latin typeface="Arial"/>
              </a:rPr>
              <a:t>WHAT I LOOK FOR</a:t>
            </a:r>
          </a:p>
        </p:txBody>
      </p:sp>
      <p:sp>
        <p:nvSpPr>
          <p:cNvPr id="18" name="TextBox 17"/>
          <p:cNvSpPr txBox="1"/>
          <p:nvPr/>
        </p:nvSpPr>
        <p:spPr>
          <a:xfrm>
            <a:off x="8567928" y="2377440"/>
            <a:ext cx="2916936" cy="2377440"/>
          </a:xfrm>
          <a:prstGeom prst="rect">
            <a:avLst/>
          </a:prstGeom>
          <a:noFill/>
        </p:spPr>
        <p:txBody>
          <a:bodyPr wrap="square" anchor="t" lIns="0" rIns="0" tIns="0" bIns="0">
            <a:spAutoFit/>
          </a:bodyPr>
          <a:lstStyle/>
          <a:p>
            <a:pPr>
              <a:spcAft>
                <a:spcPts val="700"/>
              </a:spcAft>
            </a:pPr>
            <a:r>
              <a:rPr sz="1150" b="1" i="0">
                <a:solidFill>
                  <a:srgbClr val="C4793A"/>
                </a:solidFill>
                <a:latin typeface="Arial"/>
              </a:rPr>
              <a:t>•  </a:t>
            </a:r>
            <a:r>
              <a:rPr sz="1200" b="0" i="0">
                <a:solidFill>
                  <a:srgbClr val="4A4A47"/>
                </a:solidFill>
                <a:latin typeface="Arial"/>
              </a:rPr>
              <a:t>The one-line thesis: why this company, why this team, why now.</a:t>
            </a:r>
          </a:p>
          <a:p>
            <a:pPr>
              <a:spcAft>
                <a:spcPts val="700"/>
              </a:spcAft>
            </a:pPr>
            <a:r>
              <a:rPr sz="1150" b="1" i="0">
                <a:solidFill>
                  <a:srgbClr val="C4793A"/>
                </a:solidFill>
                <a:latin typeface="Arial"/>
              </a:rPr>
              <a:t>•  </a:t>
            </a:r>
            <a:r>
              <a:rPr sz="1200" b="0" i="0">
                <a:solidFill>
                  <a:srgbClr val="4A4A47"/>
                </a:solidFill>
                <a:latin typeface="Arial"/>
              </a:rPr>
              <a:t>The three to five facts that matter most, with numbers and dates.</a:t>
            </a:r>
          </a:p>
          <a:p>
            <a:pPr>
              <a:spcAft>
                <a:spcPts val="700"/>
              </a:spcAft>
            </a:pPr>
            <a:r>
              <a:rPr sz="1150" b="1" i="0">
                <a:solidFill>
                  <a:srgbClr val="C4793A"/>
                </a:solidFill>
                <a:latin typeface="Arial"/>
              </a:rPr>
              <a:t>•  </a:t>
            </a:r>
            <a:r>
              <a:rPr sz="1200" b="0" i="0">
                <a:solidFill>
                  <a:srgbClr val="4A4A47"/>
                </a:solidFill>
                <a:latin typeface="Arial"/>
              </a:rPr>
              <a:t>The round: how much, at what valuation, who is leading, what closes it.</a:t>
            </a:r>
          </a:p>
        </p:txBody>
      </p:sp>
      <p:sp>
        <p:nvSpPr>
          <p:cNvPr id="19" name="Rectangle 18"/>
          <p:cNvSpPr/>
          <p:nvPr/>
        </p:nvSpPr>
        <p:spPr>
          <a:xfrm>
            <a:off x="8567928" y="4672584"/>
            <a:ext cx="2916936" cy="18288"/>
          </a:xfrm>
          <a:prstGeom prst="rect">
            <a:avLst/>
          </a:prstGeom>
          <a:solidFill>
            <a:srgbClr val="D5D2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567928" y="4828032"/>
            <a:ext cx="2916936" cy="256032"/>
          </a:xfrm>
          <a:prstGeom prst="rect">
            <a:avLst/>
          </a:prstGeom>
          <a:noFill/>
        </p:spPr>
        <p:txBody>
          <a:bodyPr wrap="square" anchor="t" lIns="0" rIns="0" tIns="0" bIns="0">
            <a:spAutoFit/>
          </a:bodyPr>
          <a:lstStyle/>
          <a:p>
            <a:r>
              <a:rPr sz="1050" b="1" i="0" spc="120">
                <a:solidFill>
                  <a:srgbClr val="C4793A"/>
                </a:solidFill>
                <a:latin typeface="Arial"/>
              </a:rPr>
              <a:t>THE QUESTION IN MY HEAD</a:t>
            </a:r>
          </a:p>
        </p:txBody>
      </p:sp>
      <p:sp>
        <p:nvSpPr>
          <p:cNvPr id="21" name="TextBox 20"/>
          <p:cNvSpPr txBox="1"/>
          <p:nvPr/>
        </p:nvSpPr>
        <p:spPr>
          <a:xfrm>
            <a:off x="8567928" y="5148072"/>
            <a:ext cx="2916936" cy="1005840"/>
          </a:xfrm>
          <a:prstGeom prst="rect">
            <a:avLst/>
          </a:prstGeom>
          <a:noFill/>
        </p:spPr>
        <p:txBody>
          <a:bodyPr wrap="square" anchor="t" lIns="0" rIns="0" tIns="0" bIns="0">
            <a:spAutoFit/>
          </a:bodyPr>
          <a:lstStyle/>
          <a:p>
            <a:pPr algn="l"/>
            <a:r>
              <a:rPr sz="1300" b="0" i="1">
                <a:solidFill>
                  <a:srgbClr val="141413"/>
                </a:solidFill>
                <a:latin typeface="Georgia"/>
              </a:rPr>
              <a:t>What is the tightest version of the argument, and where is it weakest?</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9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292608"/>
            <a:ext cx="8686800" cy="274320"/>
          </a:xfrm>
          <a:prstGeom prst="rect">
            <a:avLst/>
          </a:prstGeom>
          <a:noFill/>
        </p:spPr>
        <p:txBody>
          <a:bodyPr wrap="square" anchor="t" lIns="0" rIns="0" tIns="0" bIns="0">
            <a:spAutoFit/>
          </a:bodyPr>
          <a:lstStyle/>
          <a:p>
            <a:r>
              <a:rPr sz="1100" b="1" i="0" spc="130">
                <a:solidFill>
                  <a:srgbClr val="C4793A"/>
                </a:solidFill>
                <a:latin typeface="Arial"/>
              </a:rPr>
              <a:t>FRAMING   ·   SECTION 03</a:t>
            </a:r>
          </a:p>
        </p:txBody>
      </p:sp>
      <p:sp>
        <p:nvSpPr>
          <p:cNvPr id="5" name="TextBox 4"/>
          <p:cNvSpPr txBox="1"/>
          <p:nvPr/>
        </p:nvSpPr>
        <p:spPr>
          <a:xfrm>
            <a:off x="502920" y="548640"/>
            <a:ext cx="7680960" cy="548640"/>
          </a:xfrm>
          <a:prstGeom prst="rect">
            <a:avLst/>
          </a:prstGeom>
          <a:noFill/>
        </p:spPr>
        <p:txBody>
          <a:bodyPr wrap="square" anchor="t" lIns="0" rIns="0" tIns="0" bIns="0">
            <a:spAutoFit/>
          </a:bodyPr>
          <a:lstStyle/>
          <a:p>
            <a:pPr algn="l"/>
            <a:r>
              <a:rPr sz="2600" b="1" i="0">
                <a:solidFill>
                  <a:srgbClr val="141413"/>
                </a:solidFill>
                <a:latin typeface="Georgia"/>
              </a:rPr>
              <a:t>Key Merits and Risks</a:t>
            </a:r>
          </a:p>
        </p:txBody>
      </p:sp>
      <p:sp>
        <p:nvSpPr>
          <p:cNvPr id="6" name="TextBox 5"/>
          <p:cNvSpPr txBox="1"/>
          <p:nvPr/>
        </p:nvSpPr>
        <p:spPr>
          <a:xfrm>
            <a:off x="521207" y="1188720"/>
            <a:ext cx="7680960" cy="457200"/>
          </a:xfrm>
          <a:prstGeom prst="rect">
            <a:avLst/>
          </a:prstGeom>
          <a:noFill/>
        </p:spPr>
        <p:txBody>
          <a:bodyPr wrap="square" anchor="t" lIns="0" rIns="0" tIns="0" bIns="0">
            <a:spAutoFit/>
          </a:bodyPr>
          <a:lstStyle/>
          <a:p>
            <a:pPr algn="l"/>
            <a:r>
              <a:rPr sz="1350" b="0" i="1">
                <a:solidFill>
                  <a:srgbClr val="5C6B4A"/>
                </a:solidFill>
                <a:latin typeface="Arial"/>
              </a:rPr>
              <a:t>The honest two-column ledger: what makes me want to invest, and what could kill it.</a:t>
            </a:r>
          </a:p>
        </p:txBody>
      </p:sp>
      <p:sp>
        <p:nvSpPr>
          <p:cNvPr id="7" name="TextBox 6"/>
          <p:cNvSpPr txBox="1"/>
          <p:nvPr/>
        </p:nvSpPr>
        <p:spPr>
          <a:xfrm>
            <a:off x="521207" y="1627632"/>
            <a:ext cx="7680960" cy="256032"/>
          </a:xfrm>
          <a:prstGeom prst="rect">
            <a:avLst/>
          </a:prstGeom>
          <a:noFill/>
        </p:spPr>
        <p:txBody>
          <a:bodyPr wrap="square" anchor="t" lIns="0" rIns="0" tIns="0" bIns="0">
            <a:spAutoFit/>
          </a:bodyPr>
          <a:lstStyle/>
          <a:p>
            <a:r>
              <a:rPr sz="950" b="1" i="0" spc="120">
                <a:solidFill>
                  <a:srgbClr val="C4793A"/>
                </a:solidFill>
                <a:latin typeface="Arial"/>
              </a:rPr>
              <a:t>HOW I'D REPRESENT IT  ·  ILLUSTRATIVE</a:t>
            </a:r>
          </a:p>
        </p:txBody>
      </p:sp>
      <p:sp>
        <p:nvSpPr>
          <p:cNvPr id="8" name="Rounded Rectangle 7"/>
          <p:cNvSpPr/>
          <p:nvPr/>
        </p:nvSpPr>
        <p:spPr>
          <a:xfrm>
            <a:off x="502920" y="1901952"/>
            <a:ext cx="3680460" cy="4343400"/>
          </a:xfrm>
          <a:prstGeom prst="roundRect">
            <a:avLst>
              <a:gd name="adj" fmla="val 5000"/>
            </a:avLst>
          </a:prstGeom>
          <a:solidFill>
            <a:srgbClr val="FFFFFF"/>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02920" y="1901952"/>
            <a:ext cx="3680460" cy="384048"/>
          </a:xfrm>
          <a:prstGeom prst="rect">
            <a:avLst/>
          </a:prstGeom>
          <a:solidFill>
            <a:srgbClr val="5C6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0080" y="1901952"/>
            <a:ext cx="3406140" cy="384048"/>
          </a:xfrm>
          <a:prstGeom prst="rect">
            <a:avLst/>
          </a:prstGeom>
          <a:noFill/>
        </p:spPr>
        <p:txBody>
          <a:bodyPr wrap="square" anchor="ctr" lIns="0" rIns="0" tIns="0" bIns="0">
            <a:spAutoFit/>
          </a:bodyPr>
          <a:lstStyle/>
          <a:p>
            <a:pPr algn="l"/>
            <a:r>
              <a:rPr sz="1200" b="1" i="0">
                <a:solidFill>
                  <a:srgbClr val="FFFFFF"/>
                </a:solidFill>
                <a:latin typeface="Arial"/>
              </a:rPr>
              <a:t>KEY MERITS</a:t>
            </a:r>
          </a:p>
        </p:txBody>
      </p:sp>
      <p:sp>
        <p:nvSpPr>
          <p:cNvPr id="11" name="TextBox 10"/>
          <p:cNvSpPr txBox="1"/>
          <p:nvPr/>
        </p:nvSpPr>
        <p:spPr>
          <a:xfrm>
            <a:off x="667512" y="2414016"/>
            <a:ext cx="3369564" cy="3703320"/>
          </a:xfrm>
          <a:prstGeom prst="rect">
            <a:avLst/>
          </a:prstGeom>
          <a:noFill/>
        </p:spPr>
        <p:txBody>
          <a:bodyPr wrap="square" anchor="t" lIns="0" rIns="0" tIns="0" bIns="0">
            <a:spAutoFit/>
          </a:bodyPr>
          <a:lstStyle/>
          <a:p>
            <a:pPr>
              <a:spcAft>
                <a:spcPts val="600"/>
              </a:spcAft>
            </a:pPr>
            <a:r>
              <a:rPr sz="1100" b="1" i="0">
                <a:solidFill>
                  <a:srgbClr val="5C6B4A"/>
                </a:solidFill>
                <a:latin typeface="Arial"/>
              </a:rPr>
              <a:t>•  </a:t>
            </a:r>
            <a:r>
              <a:rPr sz="1150" b="0" i="0">
                <a:solidFill>
                  <a:srgbClr val="4A4A47"/>
                </a:solidFill>
                <a:latin typeface="Arial"/>
              </a:rPr>
              <a:t>Founder-market fit, prior exit in the space</a:t>
            </a:r>
          </a:p>
          <a:p>
            <a:pPr>
              <a:spcAft>
                <a:spcPts val="600"/>
              </a:spcAft>
            </a:pPr>
            <a:r>
              <a:rPr sz="1100" b="1" i="0">
                <a:solidFill>
                  <a:srgbClr val="5C6B4A"/>
                </a:solidFill>
                <a:latin typeface="Arial"/>
              </a:rPr>
              <a:t>•  </a:t>
            </a:r>
            <a:r>
              <a:rPr sz="1150" b="0" i="0">
                <a:solidFill>
                  <a:srgbClr val="4A4A47"/>
                </a:solidFill>
                <a:latin typeface="Arial"/>
              </a:rPr>
              <a:t>Retention and pricing power both strong</a:t>
            </a:r>
          </a:p>
          <a:p>
            <a:pPr>
              <a:spcAft>
                <a:spcPts val="600"/>
              </a:spcAft>
            </a:pPr>
            <a:r>
              <a:rPr sz="1100" b="1" i="0">
                <a:solidFill>
                  <a:srgbClr val="5C6B4A"/>
                </a:solidFill>
                <a:latin typeface="Arial"/>
              </a:rPr>
              <a:t>•  </a:t>
            </a:r>
            <a:r>
              <a:rPr sz="1150" b="0" i="0">
                <a:solidFill>
                  <a:srgbClr val="4A4A47"/>
                </a:solidFill>
                <a:latin typeface="Arial"/>
              </a:rPr>
              <a:t>Category expanding on a real tailwind</a:t>
            </a:r>
          </a:p>
          <a:p>
            <a:pPr>
              <a:spcAft>
                <a:spcPts val="600"/>
              </a:spcAft>
            </a:pPr>
            <a:r>
              <a:rPr sz="1100" b="1" i="0">
                <a:solidFill>
                  <a:srgbClr val="5C6B4A"/>
                </a:solidFill>
                <a:latin typeface="Arial"/>
              </a:rPr>
              <a:t>•  </a:t>
            </a:r>
            <a:r>
              <a:rPr sz="1150" b="0" i="0">
                <a:solidFill>
                  <a:srgbClr val="4A4A47"/>
                </a:solidFill>
                <a:latin typeface="Arial"/>
              </a:rPr>
              <a:t>Capital-efficient to date</a:t>
            </a:r>
          </a:p>
        </p:txBody>
      </p:sp>
      <p:sp>
        <p:nvSpPr>
          <p:cNvPr id="12" name="Rounded Rectangle 11"/>
          <p:cNvSpPr/>
          <p:nvPr/>
        </p:nvSpPr>
        <p:spPr>
          <a:xfrm>
            <a:off x="4503420" y="1901952"/>
            <a:ext cx="3680460" cy="4343400"/>
          </a:xfrm>
          <a:prstGeom prst="roundRect">
            <a:avLst>
              <a:gd name="adj" fmla="val 5000"/>
            </a:avLst>
          </a:prstGeom>
          <a:solidFill>
            <a:srgbClr val="FFFFFF"/>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4503420" y="1901952"/>
            <a:ext cx="3680460" cy="384048"/>
          </a:xfrm>
          <a:prstGeom prst="rect">
            <a:avLst/>
          </a:prstGeom>
          <a:solidFill>
            <a:srgbClr val="B04A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640580" y="1901952"/>
            <a:ext cx="3406140" cy="384048"/>
          </a:xfrm>
          <a:prstGeom prst="rect">
            <a:avLst/>
          </a:prstGeom>
          <a:noFill/>
        </p:spPr>
        <p:txBody>
          <a:bodyPr wrap="square" anchor="ctr" lIns="0" rIns="0" tIns="0" bIns="0">
            <a:spAutoFit/>
          </a:bodyPr>
          <a:lstStyle/>
          <a:p>
            <a:pPr algn="l"/>
            <a:r>
              <a:rPr sz="1200" b="1" i="0">
                <a:solidFill>
                  <a:srgbClr val="FFFFFF"/>
                </a:solidFill>
                <a:latin typeface="Arial"/>
              </a:rPr>
              <a:t>KEY RISKS</a:t>
            </a:r>
          </a:p>
        </p:txBody>
      </p:sp>
      <p:sp>
        <p:nvSpPr>
          <p:cNvPr id="15" name="TextBox 14"/>
          <p:cNvSpPr txBox="1"/>
          <p:nvPr/>
        </p:nvSpPr>
        <p:spPr>
          <a:xfrm>
            <a:off x="4668012" y="2414016"/>
            <a:ext cx="3369564" cy="3703320"/>
          </a:xfrm>
          <a:prstGeom prst="rect">
            <a:avLst/>
          </a:prstGeom>
          <a:noFill/>
        </p:spPr>
        <p:txBody>
          <a:bodyPr wrap="square" anchor="t" lIns="0" rIns="0" tIns="0" bIns="0">
            <a:spAutoFit/>
          </a:bodyPr>
          <a:lstStyle/>
          <a:p>
            <a:pPr>
              <a:spcAft>
                <a:spcPts val="600"/>
              </a:spcAft>
            </a:pPr>
            <a:r>
              <a:rPr sz="1100" b="1" i="0">
                <a:solidFill>
                  <a:srgbClr val="B04A3A"/>
                </a:solidFill>
                <a:latin typeface="Arial"/>
              </a:rPr>
              <a:t>•  </a:t>
            </a:r>
            <a:r>
              <a:rPr sz="1150" b="0" i="0">
                <a:solidFill>
                  <a:srgbClr val="4A4A47"/>
                </a:solidFill>
                <a:latin typeface="Arial"/>
              </a:rPr>
              <a:t>Long enterprise sales cycle</a:t>
            </a:r>
          </a:p>
          <a:p>
            <a:pPr>
              <a:spcAft>
                <a:spcPts val="600"/>
              </a:spcAft>
            </a:pPr>
            <a:r>
              <a:rPr sz="1100" b="1" i="0">
                <a:solidFill>
                  <a:srgbClr val="B04A3A"/>
                </a:solidFill>
                <a:latin typeface="Arial"/>
              </a:rPr>
              <a:t>•  </a:t>
            </a:r>
            <a:r>
              <a:rPr sz="1150" b="0" i="0">
                <a:solidFill>
                  <a:srgbClr val="4A4A47"/>
                </a:solidFill>
                <a:latin typeface="Arial"/>
              </a:rPr>
              <a:t>Two well-funded incumbents nearby</a:t>
            </a:r>
          </a:p>
          <a:p>
            <a:pPr>
              <a:spcAft>
                <a:spcPts val="600"/>
              </a:spcAft>
            </a:pPr>
            <a:r>
              <a:rPr sz="1100" b="1" i="0">
                <a:solidFill>
                  <a:srgbClr val="B04A3A"/>
                </a:solidFill>
                <a:latin typeface="Arial"/>
              </a:rPr>
              <a:t>•  </a:t>
            </a:r>
            <a:r>
              <a:rPr sz="1150" b="0" i="0">
                <a:solidFill>
                  <a:srgbClr val="4A4A47"/>
                </a:solidFill>
                <a:latin typeface="Arial"/>
              </a:rPr>
              <a:t>Concentration in top 3 customers</a:t>
            </a:r>
          </a:p>
          <a:p>
            <a:pPr>
              <a:spcAft>
                <a:spcPts val="600"/>
              </a:spcAft>
            </a:pPr>
            <a:r>
              <a:rPr sz="1100" b="1" i="0">
                <a:solidFill>
                  <a:srgbClr val="B04A3A"/>
                </a:solidFill>
                <a:latin typeface="Arial"/>
              </a:rPr>
              <a:t>•  </a:t>
            </a:r>
            <a:r>
              <a:rPr sz="1150" b="0" i="0">
                <a:solidFill>
                  <a:srgbClr val="4A4A47"/>
                </a:solidFill>
                <a:latin typeface="Arial"/>
              </a:rPr>
              <a:t>Regulatory change could gate the market</a:t>
            </a:r>
          </a:p>
        </p:txBody>
      </p:sp>
      <p:sp>
        <p:nvSpPr>
          <p:cNvPr id="16" name="Rounded Rectangle 15"/>
          <p:cNvSpPr/>
          <p:nvPr/>
        </p:nvSpPr>
        <p:spPr>
          <a:xfrm>
            <a:off x="8366760" y="1901952"/>
            <a:ext cx="3319272" cy="4343400"/>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567928" y="2084832"/>
            <a:ext cx="2916936" cy="256032"/>
          </a:xfrm>
          <a:prstGeom prst="rect">
            <a:avLst/>
          </a:prstGeom>
          <a:noFill/>
        </p:spPr>
        <p:txBody>
          <a:bodyPr wrap="square" anchor="t" lIns="0" rIns="0" tIns="0" bIns="0">
            <a:spAutoFit/>
          </a:bodyPr>
          <a:lstStyle/>
          <a:p>
            <a:r>
              <a:rPr sz="1050" b="1" i="0" spc="120">
                <a:solidFill>
                  <a:srgbClr val="5C6B4A"/>
                </a:solidFill>
                <a:latin typeface="Arial"/>
              </a:rPr>
              <a:t>WHAT I LOOK FOR</a:t>
            </a:r>
          </a:p>
        </p:txBody>
      </p:sp>
      <p:sp>
        <p:nvSpPr>
          <p:cNvPr id="18" name="TextBox 17"/>
          <p:cNvSpPr txBox="1"/>
          <p:nvPr/>
        </p:nvSpPr>
        <p:spPr>
          <a:xfrm>
            <a:off x="8567928" y="2377440"/>
            <a:ext cx="2916936" cy="2377440"/>
          </a:xfrm>
          <a:prstGeom prst="rect">
            <a:avLst/>
          </a:prstGeom>
          <a:noFill/>
        </p:spPr>
        <p:txBody>
          <a:bodyPr wrap="square" anchor="t" lIns="0" rIns="0" tIns="0" bIns="0">
            <a:spAutoFit/>
          </a:bodyPr>
          <a:lstStyle/>
          <a:p>
            <a:pPr>
              <a:spcAft>
                <a:spcPts val="700"/>
              </a:spcAft>
            </a:pPr>
            <a:r>
              <a:rPr sz="1150" b="1" i="0">
                <a:solidFill>
                  <a:srgbClr val="C4793A"/>
                </a:solidFill>
                <a:latin typeface="Arial"/>
              </a:rPr>
              <a:t>•  </a:t>
            </a:r>
            <a:r>
              <a:rPr sz="1200" b="0" i="0">
                <a:solidFill>
                  <a:srgbClr val="4A4A47"/>
                </a:solidFill>
                <a:latin typeface="Arial"/>
              </a:rPr>
              <a:t>The merits that are real and durable, not just early and lucky.</a:t>
            </a:r>
          </a:p>
          <a:p>
            <a:pPr>
              <a:spcAft>
                <a:spcPts val="700"/>
              </a:spcAft>
            </a:pPr>
            <a:r>
              <a:rPr sz="1150" b="1" i="0">
                <a:solidFill>
                  <a:srgbClr val="C4793A"/>
                </a:solidFill>
                <a:latin typeface="Arial"/>
              </a:rPr>
              <a:t>•  </a:t>
            </a:r>
            <a:r>
              <a:rPr sz="1200" b="0" i="0">
                <a:solidFill>
                  <a:srgbClr val="4A4A47"/>
                </a:solidFill>
                <a:latin typeface="Arial"/>
              </a:rPr>
              <a:t>The risks that are existential versus the ones that are just execution.</a:t>
            </a:r>
          </a:p>
          <a:p>
            <a:pPr>
              <a:spcAft>
                <a:spcPts val="700"/>
              </a:spcAft>
            </a:pPr>
            <a:r>
              <a:rPr sz="1150" b="1" i="0">
                <a:solidFill>
                  <a:srgbClr val="C4793A"/>
                </a:solidFill>
                <a:latin typeface="Arial"/>
              </a:rPr>
              <a:t>•  </a:t>
            </a:r>
            <a:r>
              <a:rPr sz="1200" b="0" i="0">
                <a:solidFill>
                  <a:srgbClr val="4A4A47"/>
                </a:solidFill>
                <a:latin typeface="Arial"/>
              </a:rPr>
              <a:t>For every risk, whether it is knowable now or only provable over time.</a:t>
            </a:r>
          </a:p>
        </p:txBody>
      </p:sp>
      <p:sp>
        <p:nvSpPr>
          <p:cNvPr id="19" name="Rectangle 18"/>
          <p:cNvSpPr/>
          <p:nvPr/>
        </p:nvSpPr>
        <p:spPr>
          <a:xfrm>
            <a:off x="8567928" y="4672584"/>
            <a:ext cx="2916936" cy="18288"/>
          </a:xfrm>
          <a:prstGeom prst="rect">
            <a:avLst/>
          </a:prstGeom>
          <a:solidFill>
            <a:srgbClr val="D5D2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567928" y="4828032"/>
            <a:ext cx="2916936" cy="256032"/>
          </a:xfrm>
          <a:prstGeom prst="rect">
            <a:avLst/>
          </a:prstGeom>
          <a:noFill/>
        </p:spPr>
        <p:txBody>
          <a:bodyPr wrap="square" anchor="t" lIns="0" rIns="0" tIns="0" bIns="0">
            <a:spAutoFit/>
          </a:bodyPr>
          <a:lstStyle/>
          <a:p>
            <a:r>
              <a:rPr sz="1050" b="1" i="0" spc="120">
                <a:solidFill>
                  <a:srgbClr val="C4793A"/>
                </a:solidFill>
                <a:latin typeface="Arial"/>
              </a:rPr>
              <a:t>THE QUESTION IN MY HEAD</a:t>
            </a:r>
          </a:p>
        </p:txBody>
      </p:sp>
      <p:sp>
        <p:nvSpPr>
          <p:cNvPr id="21" name="TextBox 20"/>
          <p:cNvSpPr txBox="1"/>
          <p:nvPr/>
        </p:nvSpPr>
        <p:spPr>
          <a:xfrm>
            <a:off x="8567928" y="5148072"/>
            <a:ext cx="2916936" cy="1005840"/>
          </a:xfrm>
          <a:prstGeom prst="rect">
            <a:avLst/>
          </a:prstGeom>
          <a:noFill/>
        </p:spPr>
        <p:txBody>
          <a:bodyPr wrap="square" anchor="t" lIns="0" rIns="0" tIns="0" bIns="0">
            <a:spAutoFit/>
          </a:bodyPr>
          <a:lstStyle/>
          <a:p>
            <a:pPr algn="l"/>
            <a:r>
              <a:rPr sz="1300" b="0" i="1">
                <a:solidFill>
                  <a:srgbClr val="141413"/>
                </a:solidFill>
                <a:latin typeface="Georgia"/>
              </a:rPr>
              <a:t>What is the one risk that, if it goes wrong, makes everything else irrelevant?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9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292608"/>
            <a:ext cx="8686800" cy="274320"/>
          </a:xfrm>
          <a:prstGeom prst="rect">
            <a:avLst/>
          </a:prstGeom>
          <a:noFill/>
        </p:spPr>
        <p:txBody>
          <a:bodyPr wrap="square" anchor="t" lIns="0" rIns="0" tIns="0" bIns="0">
            <a:spAutoFit/>
          </a:bodyPr>
          <a:lstStyle/>
          <a:p>
            <a:r>
              <a:rPr sz="1100" b="1" i="0" spc="130">
                <a:solidFill>
                  <a:srgbClr val="C4793A"/>
                </a:solidFill>
                <a:latin typeface="Arial"/>
              </a:rPr>
              <a:t>FRAMING   ·   SECTION 04</a:t>
            </a:r>
          </a:p>
        </p:txBody>
      </p:sp>
      <p:sp>
        <p:nvSpPr>
          <p:cNvPr id="5" name="TextBox 4"/>
          <p:cNvSpPr txBox="1"/>
          <p:nvPr/>
        </p:nvSpPr>
        <p:spPr>
          <a:xfrm>
            <a:off x="502920" y="548640"/>
            <a:ext cx="7680960" cy="548640"/>
          </a:xfrm>
          <a:prstGeom prst="rect">
            <a:avLst/>
          </a:prstGeom>
          <a:noFill/>
        </p:spPr>
        <p:txBody>
          <a:bodyPr wrap="square" anchor="t" lIns="0" rIns="0" tIns="0" bIns="0">
            <a:spAutoFit/>
          </a:bodyPr>
          <a:lstStyle/>
          <a:p>
            <a:pPr algn="l"/>
            <a:r>
              <a:rPr sz="2600" b="1" i="0">
                <a:solidFill>
                  <a:srgbClr val="141413"/>
                </a:solidFill>
                <a:latin typeface="Georgia"/>
              </a:rPr>
              <a:t>Round Summary</a:t>
            </a:r>
          </a:p>
        </p:txBody>
      </p:sp>
      <p:sp>
        <p:nvSpPr>
          <p:cNvPr id="6" name="TextBox 5"/>
          <p:cNvSpPr txBox="1"/>
          <p:nvPr/>
        </p:nvSpPr>
        <p:spPr>
          <a:xfrm>
            <a:off x="521207" y="1188720"/>
            <a:ext cx="7680960" cy="457200"/>
          </a:xfrm>
          <a:prstGeom prst="rect">
            <a:avLst/>
          </a:prstGeom>
          <a:noFill/>
        </p:spPr>
        <p:txBody>
          <a:bodyPr wrap="square" anchor="t" lIns="0" rIns="0" tIns="0" bIns="0">
            <a:spAutoFit/>
          </a:bodyPr>
          <a:lstStyle/>
          <a:p>
            <a:pPr algn="l"/>
            <a:r>
              <a:rPr sz="1350" b="0" i="1">
                <a:solidFill>
                  <a:srgbClr val="5C6B4A"/>
                </a:solidFill>
                <a:latin typeface="Arial"/>
              </a:rPr>
              <a:t>The mechanics of the raise: amount, valuation, structure, lead, use of funds, our proposed check.</a:t>
            </a:r>
          </a:p>
        </p:txBody>
      </p:sp>
      <p:sp>
        <p:nvSpPr>
          <p:cNvPr id="7" name="TextBox 6"/>
          <p:cNvSpPr txBox="1"/>
          <p:nvPr/>
        </p:nvSpPr>
        <p:spPr>
          <a:xfrm>
            <a:off x="521207" y="1627632"/>
            <a:ext cx="7680960" cy="256032"/>
          </a:xfrm>
          <a:prstGeom prst="rect">
            <a:avLst/>
          </a:prstGeom>
          <a:noFill/>
        </p:spPr>
        <p:txBody>
          <a:bodyPr wrap="square" anchor="t" lIns="0" rIns="0" tIns="0" bIns="0">
            <a:spAutoFit/>
          </a:bodyPr>
          <a:lstStyle/>
          <a:p>
            <a:r>
              <a:rPr sz="950" b="1" i="0" spc="120">
                <a:solidFill>
                  <a:srgbClr val="C4793A"/>
                </a:solidFill>
                <a:latin typeface="Arial"/>
              </a:rPr>
              <a:t>HOW I'D REPRESENT IT  ·  ILLUSTRATIVE</a:t>
            </a:r>
          </a:p>
        </p:txBody>
      </p:sp>
      <p:graphicFrame>
        <p:nvGraphicFramePr>
          <p:cNvPr id="8" name="Table 7"/>
          <p:cNvGraphicFramePr>
            <a:graphicFrameLocks noGrp="1"/>
          </p:cNvGraphicFramePr>
          <p:nvPr/>
        </p:nvGraphicFramePr>
        <p:xfrm>
          <a:off x="502920" y="1901952"/>
          <a:ext cx="7680959" cy="3840480"/>
        </p:xfrm>
        <a:graphic>
          <a:graphicData uri="http://schemas.openxmlformats.org/drawingml/2006/table">
            <a:tbl>
              <a:tblPr>
                <a:tableStyleId>{5C22544A-7EE6-4342-B048-85BDC9FD1C3A}</a:tableStyleId>
              </a:tblPr>
              <a:tblGrid>
                <a:gridCol w="4454956"/>
                <a:gridCol w="3226003"/>
              </a:tblGrid>
              <a:tr h="548640">
                <a:tc>
                  <a:txBody>
                    <a:bodyPr wrap="square"/>
                    <a:lstStyle/>
                    <a:p>
                      <a:pPr algn="l"/>
                      <a:r>
                        <a:rPr sz="1200" b="0">
                          <a:solidFill>
                            <a:srgbClr val="4A4A47"/>
                          </a:solidFill>
                          <a:latin typeface="Arial"/>
                        </a:rPr>
                        <a:t>Amount raising</a:t>
                      </a:r>
                    </a:p>
                  </a:txBody>
                  <a:tcPr anchor="ctr" marL="82296" marR="64008" marT="18288" marB="18288">
                    <a:solidFill>
                      <a:srgbClr val="FFFFFF"/>
                    </a:solidFill>
                  </a:tcPr>
                </a:tc>
                <a:tc>
                  <a:txBody>
                    <a:bodyPr wrap="square"/>
                    <a:lstStyle/>
                    <a:p>
                      <a:pPr algn="r"/>
                      <a:r>
                        <a:rPr sz="1250" b="1">
                          <a:solidFill>
                            <a:srgbClr val="141413"/>
                          </a:solidFill>
                          <a:latin typeface="Arial"/>
                        </a:rPr>
                        <a:t>$6.0M</a:t>
                      </a:r>
                    </a:p>
                  </a:txBody>
                  <a:tcPr anchor="ctr" marL="82296" marR="64008" marT="18288" marB="18288">
                    <a:solidFill>
                      <a:srgbClr val="FFFFFF"/>
                    </a:solidFill>
                  </a:tcPr>
                </a:tc>
              </a:tr>
              <a:tr h="548640">
                <a:tc>
                  <a:txBody>
                    <a:bodyPr wrap="square"/>
                    <a:lstStyle/>
                    <a:p>
                      <a:pPr algn="l"/>
                      <a:r>
                        <a:rPr sz="1200" b="0">
                          <a:solidFill>
                            <a:srgbClr val="4A4A47"/>
                          </a:solidFill>
                          <a:latin typeface="Arial"/>
                        </a:rPr>
                        <a:t>Instrument</a:t>
                      </a:r>
                    </a:p>
                  </a:txBody>
                  <a:tcPr anchor="ctr" marL="82296" marR="64008" marT="18288" marB="18288">
                    <a:solidFill>
                      <a:srgbClr val="F4F2EC"/>
                    </a:solidFill>
                  </a:tcPr>
                </a:tc>
                <a:tc>
                  <a:txBody>
                    <a:bodyPr wrap="square"/>
                    <a:lstStyle/>
                    <a:p>
                      <a:pPr algn="r"/>
                      <a:r>
                        <a:rPr sz="1250" b="1">
                          <a:solidFill>
                            <a:srgbClr val="141413"/>
                          </a:solidFill>
                          <a:latin typeface="Arial"/>
                        </a:rPr>
                        <a:t>Priced, Series A</a:t>
                      </a:r>
                    </a:p>
                  </a:txBody>
                  <a:tcPr anchor="ctr" marL="82296" marR="64008" marT="18288" marB="18288">
                    <a:solidFill>
                      <a:srgbClr val="F4F2EC"/>
                    </a:solidFill>
                  </a:tcPr>
                </a:tc>
              </a:tr>
              <a:tr h="548640">
                <a:tc>
                  <a:txBody>
                    <a:bodyPr wrap="square"/>
                    <a:lstStyle/>
                    <a:p>
                      <a:pPr algn="l"/>
                      <a:r>
                        <a:rPr sz="1200" b="0">
                          <a:solidFill>
                            <a:srgbClr val="4A4A47"/>
                          </a:solidFill>
                          <a:latin typeface="Arial"/>
                        </a:rPr>
                        <a:t>Pre-money valuation</a:t>
                      </a:r>
                    </a:p>
                  </a:txBody>
                  <a:tcPr anchor="ctr" marL="82296" marR="64008" marT="18288" marB="18288">
                    <a:solidFill>
                      <a:srgbClr val="FFFFFF"/>
                    </a:solidFill>
                  </a:tcPr>
                </a:tc>
                <a:tc>
                  <a:txBody>
                    <a:bodyPr wrap="square"/>
                    <a:lstStyle/>
                    <a:p>
                      <a:pPr algn="r"/>
                      <a:r>
                        <a:rPr sz="1250" b="1">
                          <a:solidFill>
                            <a:srgbClr val="141413"/>
                          </a:solidFill>
                          <a:latin typeface="Arial"/>
                        </a:rPr>
                        <a:t>$30M</a:t>
                      </a:r>
                    </a:p>
                  </a:txBody>
                  <a:tcPr anchor="ctr" marL="82296" marR="64008" marT="18288" marB="18288">
                    <a:solidFill>
                      <a:srgbClr val="FFFFFF"/>
                    </a:solidFill>
                  </a:tcPr>
                </a:tc>
              </a:tr>
              <a:tr h="548640">
                <a:tc>
                  <a:txBody>
                    <a:bodyPr wrap="square"/>
                    <a:lstStyle/>
                    <a:p>
                      <a:pPr algn="l"/>
                      <a:r>
                        <a:rPr sz="1200" b="0">
                          <a:solidFill>
                            <a:srgbClr val="4A4A47"/>
                          </a:solidFill>
                          <a:latin typeface="Arial"/>
                        </a:rPr>
                        <a:t>Post-money</a:t>
                      </a:r>
                    </a:p>
                  </a:txBody>
                  <a:tcPr anchor="ctr" marL="82296" marR="64008" marT="18288" marB="18288">
                    <a:solidFill>
                      <a:srgbClr val="F4F2EC"/>
                    </a:solidFill>
                  </a:tcPr>
                </a:tc>
                <a:tc>
                  <a:txBody>
                    <a:bodyPr wrap="square"/>
                    <a:lstStyle/>
                    <a:p>
                      <a:pPr algn="r"/>
                      <a:r>
                        <a:rPr sz="1250" b="1">
                          <a:solidFill>
                            <a:srgbClr val="141413"/>
                          </a:solidFill>
                          <a:latin typeface="Arial"/>
                        </a:rPr>
                        <a:t>$36M</a:t>
                      </a:r>
                    </a:p>
                  </a:txBody>
                  <a:tcPr anchor="ctr" marL="82296" marR="64008" marT="18288" marB="18288">
                    <a:solidFill>
                      <a:srgbClr val="F4F2EC"/>
                    </a:solidFill>
                  </a:tcPr>
                </a:tc>
              </a:tr>
              <a:tr h="548640">
                <a:tc>
                  <a:txBody>
                    <a:bodyPr wrap="square"/>
                    <a:lstStyle/>
                    <a:p>
                      <a:pPr algn="l"/>
                      <a:r>
                        <a:rPr sz="1200" b="0">
                          <a:solidFill>
                            <a:srgbClr val="4A4A47"/>
                          </a:solidFill>
                          <a:latin typeface="Arial"/>
                        </a:rPr>
                        <a:t>Lead investor</a:t>
                      </a:r>
                    </a:p>
                  </a:txBody>
                  <a:tcPr anchor="ctr" marL="82296" marR="64008" marT="18288" marB="18288">
                    <a:solidFill>
                      <a:srgbClr val="FFFFFF"/>
                    </a:solidFill>
                  </a:tcPr>
                </a:tc>
                <a:tc>
                  <a:txBody>
                    <a:bodyPr wrap="square"/>
                    <a:lstStyle/>
                    <a:p>
                      <a:pPr algn="r"/>
                      <a:r>
                        <a:rPr sz="1250" b="1">
                          <a:solidFill>
                            <a:srgbClr val="141413"/>
                          </a:solidFill>
                          <a:latin typeface="Arial"/>
                        </a:rPr>
                        <a:t>[Fund] (committed)</a:t>
                      </a:r>
                    </a:p>
                  </a:txBody>
                  <a:tcPr anchor="ctr" marL="82296" marR="64008" marT="18288" marB="18288">
                    <a:solidFill>
                      <a:srgbClr val="FFFFFF"/>
                    </a:solidFill>
                  </a:tcPr>
                </a:tc>
              </a:tr>
              <a:tr h="548640">
                <a:tc>
                  <a:txBody>
                    <a:bodyPr wrap="square"/>
                    <a:lstStyle/>
                    <a:p>
                      <a:pPr algn="l"/>
                      <a:r>
                        <a:rPr sz="1200" b="0">
                          <a:solidFill>
                            <a:srgbClr val="4A4A47"/>
                          </a:solidFill>
                          <a:latin typeface="Arial"/>
                        </a:rPr>
                        <a:t>Our proposed check</a:t>
                      </a:r>
                    </a:p>
                  </a:txBody>
                  <a:tcPr anchor="ctr" marL="82296" marR="64008" marT="18288" marB="18288">
                    <a:solidFill>
                      <a:srgbClr val="F4F2EC"/>
                    </a:solidFill>
                  </a:tcPr>
                </a:tc>
                <a:tc>
                  <a:txBody>
                    <a:bodyPr wrap="square"/>
                    <a:lstStyle/>
                    <a:p>
                      <a:pPr algn="r"/>
                      <a:r>
                        <a:rPr sz="1250" b="1">
                          <a:solidFill>
                            <a:srgbClr val="141413"/>
                          </a:solidFill>
                          <a:latin typeface="Arial"/>
                        </a:rPr>
                        <a:t>$3.0M · ~8% target</a:t>
                      </a:r>
                    </a:p>
                  </a:txBody>
                  <a:tcPr anchor="ctr" marL="82296" marR="64008" marT="18288" marB="18288">
                    <a:solidFill>
                      <a:srgbClr val="F4F2EC"/>
                    </a:solidFill>
                  </a:tcPr>
                </a:tc>
              </a:tr>
              <a:tr h="548640">
                <a:tc>
                  <a:txBody>
                    <a:bodyPr wrap="square"/>
                    <a:lstStyle/>
                    <a:p>
                      <a:pPr algn="l"/>
                      <a:r>
                        <a:rPr sz="1200" b="0">
                          <a:solidFill>
                            <a:srgbClr val="4A4A47"/>
                          </a:solidFill>
                          <a:latin typeface="Arial"/>
                        </a:rPr>
                        <a:t>Runway this buys</a:t>
                      </a:r>
                    </a:p>
                  </a:txBody>
                  <a:tcPr anchor="ctr" marL="82296" marR="64008" marT="18288" marB="18288">
                    <a:solidFill>
                      <a:srgbClr val="FFFFFF"/>
                    </a:solidFill>
                  </a:tcPr>
                </a:tc>
                <a:tc>
                  <a:txBody>
                    <a:bodyPr wrap="square"/>
                    <a:lstStyle/>
                    <a:p>
                      <a:pPr algn="r"/>
                      <a:r>
                        <a:rPr sz="1250" b="1">
                          <a:solidFill>
                            <a:srgbClr val="141413"/>
                          </a:solidFill>
                          <a:latin typeface="Arial"/>
                        </a:rPr>
                        <a:t>~24 months</a:t>
                      </a:r>
                    </a:p>
                  </a:txBody>
                  <a:tcPr anchor="ctr" marL="82296" marR="64008" marT="18288" marB="18288">
                    <a:solidFill>
                      <a:srgbClr val="FFFFFF"/>
                    </a:solidFill>
                  </a:tcPr>
                </a:tc>
              </a:tr>
            </a:tbl>
          </a:graphicData>
        </a:graphic>
      </p:graphicFrame>
      <p:sp>
        <p:nvSpPr>
          <p:cNvPr id="9" name="Rounded Rectangle 8"/>
          <p:cNvSpPr/>
          <p:nvPr/>
        </p:nvSpPr>
        <p:spPr>
          <a:xfrm>
            <a:off x="8366760" y="1901952"/>
            <a:ext cx="3319272" cy="4343400"/>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567928" y="2084832"/>
            <a:ext cx="2916936" cy="256032"/>
          </a:xfrm>
          <a:prstGeom prst="rect">
            <a:avLst/>
          </a:prstGeom>
          <a:noFill/>
        </p:spPr>
        <p:txBody>
          <a:bodyPr wrap="square" anchor="t" lIns="0" rIns="0" tIns="0" bIns="0">
            <a:spAutoFit/>
          </a:bodyPr>
          <a:lstStyle/>
          <a:p>
            <a:r>
              <a:rPr sz="1050" b="1" i="0" spc="120">
                <a:solidFill>
                  <a:srgbClr val="5C6B4A"/>
                </a:solidFill>
                <a:latin typeface="Arial"/>
              </a:rPr>
              <a:t>WHAT I LOOK FOR</a:t>
            </a:r>
          </a:p>
        </p:txBody>
      </p:sp>
      <p:sp>
        <p:nvSpPr>
          <p:cNvPr id="11" name="TextBox 10"/>
          <p:cNvSpPr txBox="1"/>
          <p:nvPr/>
        </p:nvSpPr>
        <p:spPr>
          <a:xfrm>
            <a:off x="8567928" y="2377440"/>
            <a:ext cx="2916936" cy="2377440"/>
          </a:xfrm>
          <a:prstGeom prst="rect">
            <a:avLst/>
          </a:prstGeom>
          <a:noFill/>
        </p:spPr>
        <p:txBody>
          <a:bodyPr wrap="square" anchor="t" lIns="0" rIns="0" tIns="0" bIns="0">
            <a:spAutoFit/>
          </a:bodyPr>
          <a:lstStyle/>
          <a:p>
            <a:pPr>
              <a:spcAft>
                <a:spcPts val="700"/>
              </a:spcAft>
            </a:pPr>
            <a:r>
              <a:rPr sz="1150" b="1" i="0">
                <a:solidFill>
                  <a:srgbClr val="C4793A"/>
                </a:solidFill>
                <a:latin typeface="Arial"/>
              </a:rPr>
              <a:t>•  </a:t>
            </a:r>
            <a:r>
              <a:rPr sz="1200" b="0" i="0">
                <a:solidFill>
                  <a:srgbClr val="4A4A47"/>
                </a:solidFill>
                <a:latin typeface="Arial"/>
              </a:rPr>
              <a:t>Amount, pre-money valuation, and whether the price is defensible at this stage.</a:t>
            </a:r>
          </a:p>
          <a:p>
            <a:pPr>
              <a:spcAft>
                <a:spcPts val="700"/>
              </a:spcAft>
            </a:pPr>
            <a:r>
              <a:rPr sz="1150" b="1" i="0">
                <a:solidFill>
                  <a:srgbClr val="C4793A"/>
                </a:solidFill>
                <a:latin typeface="Arial"/>
              </a:rPr>
              <a:t>•  </a:t>
            </a:r>
            <a:r>
              <a:rPr sz="1200" b="0" i="0">
                <a:solidFill>
                  <a:srgbClr val="4A4A47"/>
                </a:solidFill>
                <a:latin typeface="Arial"/>
              </a:rPr>
              <a:t>Who is leading, who else is in, and whether the round is actually coming together.</a:t>
            </a:r>
          </a:p>
          <a:p>
            <a:pPr>
              <a:spcAft>
                <a:spcPts val="700"/>
              </a:spcAft>
            </a:pPr>
            <a:r>
              <a:rPr sz="1150" b="1" i="0">
                <a:solidFill>
                  <a:srgbClr val="C4793A"/>
                </a:solidFill>
                <a:latin typeface="Arial"/>
              </a:rPr>
              <a:t>•  </a:t>
            </a:r>
            <a:r>
              <a:rPr sz="1200" b="0" i="0">
                <a:solidFill>
                  <a:srgbClr val="4A4A47"/>
                </a:solidFill>
                <a:latin typeface="Arial"/>
              </a:rPr>
              <a:t>What the money buys and whether it gets the company to a clean next round.</a:t>
            </a:r>
          </a:p>
        </p:txBody>
      </p:sp>
      <p:sp>
        <p:nvSpPr>
          <p:cNvPr id="12" name="Rectangle 11"/>
          <p:cNvSpPr/>
          <p:nvPr/>
        </p:nvSpPr>
        <p:spPr>
          <a:xfrm>
            <a:off x="8567928" y="4672584"/>
            <a:ext cx="2916936" cy="18288"/>
          </a:xfrm>
          <a:prstGeom prst="rect">
            <a:avLst/>
          </a:prstGeom>
          <a:solidFill>
            <a:srgbClr val="D5D2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567928" y="4828032"/>
            <a:ext cx="2916936" cy="256032"/>
          </a:xfrm>
          <a:prstGeom prst="rect">
            <a:avLst/>
          </a:prstGeom>
          <a:noFill/>
        </p:spPr>
        <p:txBody>
          <a:bodyPr wrap="square" anchor="t" lIns="0" rIns="0" tIns="0" bIns="0">
            <a:spAutoFit/>
          </a:bodyPr>
          <a:lstStyle/>
          <a:p>
            <a:r>
              <a:rPr sz="1050" b="1" i="0" spc="120">
                <a:solidFill>
                  <a:srgbClr val="C4793A"/>
                </a:solidFill>
                <a:latin typeface="Arial"/>
              </a:rPr>
              <a:t>THE QUESTION IN MY HEAD</a:t>
            </a:r>
          </a:p>
        </p:txBody>
      </p:sp>
      <p:sp>
        <p:nvSpPr>
          <p:cNvPr id="14" name="TextBox 13"/>
          <p:cNvSpPr txBox="1"/>
          <p:nvPr/>
        </p:nvSpPr>
        <p:spPr>
          <a:xfrm>
            <a:off x="8567928" y="5148072"/>
            <a:ext cx="2916936" cy="1005840"/>
          </a:xfrm>
          <a:prstGeom prst="rect">
            <a:avLst/>
          </a:prstGeom>
          <a:noFill/>
        </p:spPr>
        <p:txBody>
          <a:bodyPr wrap="square" anchor="t" lIns="0" rIns="0" tIns="0" bIns="0">
            <a:spAutoFit/>
          </a:bodyPr>
          <a:lstStyle/>
          <a:p>
            <a:pPr algn="l"/>
            <a:r>
              <a:rPr sz="1300" b="0" i="1">
                <a:solidFill>
                  <a:srgbClr val="141413"/>
                </a:solidFill>
                <a:latin typeface="Georgia"/>
              </a:rPr>
              <a:t>Does this round get them to a milestone that justifies the next round at a higher price?</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4141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2651760"/>
            <a:ext cx="10515600" cy="365760"/>
          </a:xfrm>
          <a:prstGeom prst="rect">
            <a:avLst/>
          </a:prstGeom>
          <a:noFill/>
        </p:spPr>
        <p:txBody>
          <a:bodyPr wrap="square" anchor="t" lIns="0" rIns="0" tIns="0" bIns="0">
            <a:spAutoFit/>
          </a:bodyPr>
          <a:lstStyle/>
          <a:p>
            <a:r>
              <a:rPr sz="1500" b="1" i="0" spc="240">
                <a:solidFill>
                  <a:srgbClr val="C4793A"/>
                </a:solidFill>
                <a:latin typeface="Arial"/>
              </a:rPr>
              <a:t>THE COMPANY</a:t>
            </a:r>
          </a:p>
        </p:txBody>
      </p:sp>
      <p:sp>
        <p:nvSpPr>
          <p:cNvPr id="5" name="TextBox 4"/>
          <p:cNvSpPr txBox="1"/>
          <p:nvPr/>
        </p:nvSpPr>
        <p:spPr>
          <a:xfrm>
            <a:off x="804672" y="3108960"/>
            <a:ext cx="10607040" cy="1097280"/>
          </a:xfrm>
          <a:prstGeom prst="rect">
            <a:avLst/>
          </a:prstGeom>
          <a:noFill/>
        </p:spPr>
        <p:txBody>
          <a:bodyPr wrap="square" anchor="t" lIns="0" rIns="0" tIns="0" bIns="0">
            <a:spAutoFit/>
          </a:bodyPr>
          <a:lstStyle/>
          <a:p>
            <a:r>
              <a:rPr sz="4400" b="1" i="0">
                <a:solidFill>
                  <a:srgbClr val="ECEAE2"/>
                </a:solidFill>
                <a:latin typeface="Georgia"/>
              </a:rPr>
              <a:t>The Company</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9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292608"/>
            <a:ext cx="8686800" cy="274320"/>
          </a:xfrm>
          <a:prstGeom prst="rect">
            <a:avLst/>
          </a:prstGeom>
          <a:noFill/>
        </p:spPr>
        <p:txBody>
          <a:bodyPr wrap="square" anchor="t" lIns="0" rIns="0" tIns="0" bIns="0">
            <a:spAutoFit/>
          </a:bodyPr>
          <a:lstStyle/>
          <a:p>
            <a:r>
              <a:rPr sz="1100" b="1" i="0" spc="130">
                <a:solidFill>
                  <a:srgbClr val="C4793A"/>
                </a:solidFill>
                <a:latin typeface="Arial"/>
              </a:rPr>
              <a:t>THE COMPANY   ·   SECTION 05</a:t>
            </a:r>
          </a:p>
        </p:txBody>
      </p:sp>
      <p:sp>
        <p:nvSpPr>
          <p:cNvPr id="5" name="TextBox 4"/>
          <p:cNvSpPr txBox="1"/>
          <p:nvPr/>
        </p:nvSpPr>
        <p:spPr>
          <a:xfrm>
            <a:off x="502920" y="548640"/>
            <a:ext cx="7680960" cy="548640"/>
          </a:xfrm>
          <a:prstGeom prst="rect">
            <a:avLst/>
          </a:prstGeom>
          <a:noFill/>
        </p:spPr>
        <p:txBody>
          <a:bodyPr wrap="square" anchor="t" lIns="0" rIns="0" tIns="0" bIns="0">
            <a:spAutoFit/>
          </a:bodyPr>
          <a:lstStyle/>
          <a:p>
            <a:pPr algn="l"/>
            <a:r>
              <a:rPr sz="2600" b="1" i="0">
                <a:solidFill>
                  <a:srgbClr val="141413"/>
                </a:solidFill>
                <a:latin typeface="Georgia"/>
              </a:rPr>
              <a:t>Problem and Solution</a:t>
            </a:r>
          </a:p>
        </p:txBody>
      </p:sp>
      <p:sp>
        <p:nvSpPr>
          <p:cNvPr id="6" name="TextBox 5"/>
          <p:cNvSpPr txBox="1"/>
          <p:nvPr/>
        </p:nvSpPr>
        <p:spPr>
          <a:xfrm>
            <a:off x="521207" y="1188720"/>
            <a:ext cx="7680960" cy="457200"/>
          </a:xfrm>
          <a:prstGeom prst="rect">
            <a:avLst/>
          </a:prstGeom>
          <a:noFill/>
        </p:spPr>
        <p:txBody>
          <a:bodyPr wrap="square" anchor="t" lIns="0" rIns="0" tIns="0" bIns="0">
            <a:spAutoFit/>
          </a:bodyPr>
          <a:lstStyle/>
          <a:p>
            <a:pPr algn="l"/>
            <a:r>
              <a:rPr sz="1350" b="0" i="1">
                <a:solidFill>
                  <a:srgbClr val="5C6B4A"/>
                </a:solidFill>
                <a:latin typeface="Arial"/>
              </a:rPr>
              <a:t>What is broken in the world today, and how the product changes it.</a:t>
            </a:r>
          </a:p>
        </p:txBody>
      </p:sp>
      <p:sp>
        <p:nvSpPr>
          <p:cNvPr id="7" name="TextBox 6"/>
          <p:cNvSpPr txBox="1"/>
          <p:nvPr/>
        </p:nvSpPr>
        <p:spPr>
          <a:xfrm>
            <a:off x="521207" y="1627632"/>
            <a:ext cx="7680960" cy="256032"/>
          </a:xfrm>
          <a:prstGeom prst="rect">
            <a:avLst/>
          </a:prstGeom>
          <a:noFill/>
        </p:spPr>
        <p:txBody>
          <a:bodyPr wrap="square" anchor="t" lIns="0" rIns="0" tIns="0" bIns="0">
            <a:spAutoFit/>
          </a:bodyPr>
          <a:lstStyle/>
          <a:p>
            <a:r>
              <a:rPr sz="950" b="1" i="0" spc="120">
                <a:solidFill>
                  <a:srgbClr val="C4793A"/>
                </a:solidFill>
                <a:latin typeface="Arial"/>
              </a:rPr>
              <a:t>HOW I'D REPRESENT IT  ·  ILLUSTRATIVE</a:t>
            </a:r>
          </a:p>
        </p:txBody>
      </p:sp>
      <p:sp>
        <p:nvSpPr>
          <p:cNvPr id="8" name="Rounded Rectangle 7"/>
          <p:cNvSpPr/>
          <p:nvPr/>
        </p:nvSpPr>
        <p:spPr>
          <a:xfrm>
            <a:off x="502920" y="1901952"/>
            <a:ext cx="3680460" cy="4343400"/>
          </a:xfrm>
          <a:prstGeom prst="roundRect">
            <a:avLst>
              <a:gd name="adj" fmla="val 5000"/>
            </a:avLst>
          </a:prstGeom>
          <a:solidFill>
            <a:srgbClr val="FFFFFF"/>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02920" y="1901952"/>
            <a:ext cx="3680460" cy="384048"/>
          </a:xfrm>
          <a:prstGeom prst="rect">
            <a:avLst/>
          </a:prstGeom>
          <a:solidFill>
            <a:srgbClr val="B04A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0080" y="1901952"/>
            <a:ext cx="3406140" cy="384048"/>
          </a:xfrm>
          <a:prstGeom prst="rect">
            <a:avLst/>
          </a:prstGeom>
          <a:noFill/>
        </p:spPr>
        <p:txBody>
          <a:bodyPr wrap="square" anchor="ctr" lIns="0" rIns="0" tIns="0" bIns="0">
            <a:spAutoFit/>
          </a:bodyPr>
          <a:lstStyle/>
          <a:p>
            <a:pPr algn="l"/>
            <a:r>
              <a:rPr sz="1200" b="1" i="0">
                <a:solidFill>
                  <a:srgbClr val="FFFFFF"/>
                </a:solidFill>
                <a:latin typeface="Arial"/>
              </a:rPr>
              <a:t>Problem</a:t>
            </a:r>
          </a:p>
        </p:txBody>
      </p:sp>
      <p:sp>
        <p:nvSpPr>
          <p:cNvPr id="11" name="Rounded Rectangle 10"/>
          <p:cNvSpPr/>
          <p:nvPr/>
        </p:nvSpPr>
        <p:spPr>
          <a:xfrm>
            <a:off x="667512" y="2450592"/>
            <a:ext cx="3351276" cy="914400"/>
          </a:xfrm>
          <a:prstGeom prst="roundRect">
            <a:avLst>
              <a:gd name="adj" fmla="val 5000"/>
            </a:avLst>
          </a:prstGeom>
          <a:solidFill>
            <a:srgbClr val="F4F2EC"/>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67512" y="2450592"/>
            <a:ext cx="3351276" cy="914400"/>
          </a:xfrm>
          <a:prstGeom prst="rect">
            <a:avLst/>
          </a:prstGeom>
          <a:noFill/>
        </p:spPr>
        <p:txBody>
          <a:bodyPr wrap="square" anchor="ctr" lIns="0" rIns="0" tIns="0" bIns="0">
            <a:spAutoFit/>
          </a:bodyPr>
          <a:lstStyle/>
          <a:p>
            <a:pPr algn="ctr"/>
            <a:r>
              <a:rPr sz="1000" b="0" i="1">
                <a:solidFill>
                  <a:srgbClr val="B9B7AE"/>
                </a:solidFill>
                <a:latin typeface="Arial"/>
              </a:rPr>
              <a:t>[ diagram / screenshot ]</a:t>
            </a:r>
          </a:p>
        </p:txBody>
      </p:sp>
      <p:sp>
        <p:nvSpPr>
          <p:cNvPr id="13" name="TextBox 12"/>
          <p:cNvSpPr txBox="1"/>
          <p:nvPr/>
        </p:nvSpPr>
        <p:spPr>
          <a:xfrm>
            <a:off x="685800" y="3474720"/>
            <a:ext cx="3314700" cy="2697480"/>
          </a:xfrm>
          <a:prstGeom prst="rect">
            <a:avLst/>
          </a:prstGeom>
          <a:noFill/>
        </p:spPr>
        <p:txBody>
          <a:bodyPr wrap="square" anchor="t" lIns="0" rIns="0" tIns="0" bIns="0">
            <a:spAutoFit/>
          </a:bodyPr>
          <a:lstStyle/>
          <a:p>
            <a:pPr algn="l"/>
            <a:r>
              <a:rPr sz="1150" b="0" i="0">
                <a:solidFill>
                  <a:srgbClr val="4A4A47"/>
                </a:solidFill>
                <a:latin typeface="Arial"/>
              </a:rPr>
              <a:t>Today the customer does this manually across three systems: it takes days, costs $X, and fails a large share of the time.</a:t>
            </a:r>
          </a:p>
        </p:txBody>
      </p:sp>
      <p:sp>
        <p:nvSpPr>
          <p:cNvPr id="14" name="Rounded Rectangle 13"/>
          <p:cNvSpPr/>
          <p:nvPr/>
        </p:nvSpPr>
        <p:spPr>
          <a:xfrm>
            <a:off x="4503420" y="1901952"/>
            <a:ext cx="3680460" cy="4343400"/>
          </a:xfrm>
          <a:prstGeom prst="roundRect">
            <a:avLst>
              <a:gd name="adj" fmla="val 5000"/>
            </a:avLst>
          </a:prstGeom>
          <a:solidFill>
            <a:srgbClr val="FFFFFF"/>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4503420" y="1901952"/>
            <a:ext cx="3680460" cy="384048"/>
          </a:xfrm>
          <a:prstGeom prst="rect">
            <a:avLst/>
          </a:prstGeom>
          <a:solidFill>
            <a:srgbClr val="5C6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640580" y="1901952"/>
            <a:ext cx="3406140" cy="384048"/>
          </a:xfrm>
          <a:prstGeom prst="rect">
            <a:avLst/>
          </a:prstGeom>
          <a:noFill/>
        </p:spPr>
        <p:txBody>
          <a:bodyPr wrap="square" anchor="ctr" lIns="0" rIns="0" tIns="0" bIns="0">
            <a:spAutoFit/>
          </a:bodyPr>
          <a:lstStyle/>
          <a:p>
            <a:pPr algn="l"/>
            <a:r>
              <a:rPr sz="1200" b="1" i="0">
                <a:solidFill>
                  <a:srgbClr val="FFFFFF"/>
                </a:solidFill>
                <a:latin typeface="Arial"/>
              </a:rPr>
              <a:t>Solution</a:t>
            </a:r>
          </a:p>
        </p:txBody>
      </p:sp>
      <p:sp>
        <p:nvSpPr>
          <p:cNvPr id="17" name="Rounded Rectangle 16"/>
          <p:cNvSpPr/>
          <p:nvPr/>
        </p:nvSpPr>
        <p:spPr>
          <a:xfrm>
            <a:off x="4668012" y="2450592"/>
            <a:ext cx="3351276" cy="914400"/>
          </a:xfrm>
          <a:prstGeom prst="roundRect">
            <a:avLst>
              <a:gd name="adj" fmla="val 5000"/>
            </a:avLst>
          </a:prstGeom>
          <a:solidFill>
            <a:srgbClr val="F4F2EC"/>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668012" y="2450592"/>
            <a:ext cx="3351276" cy="914400"/>
          </a:xfrm>
          <a:prstGeom prst="rect">
            <a:avLst/>
          </a:prstGeom>
          <a:noFill/>
        </p:spPr>
        <p:txBody>
          <a:bodyPr wrap="square" anchor="ctr" lIns="0" rIns="0" tIns="0" bIns="0">
            <a:spAutoFit/>
          </a:bodyPr>
          <a:lstStyle/>
          <a:p>
            <a:pPr algn="ctr"/>
            <a:r>
              <a:rPr sz="1000" b="0" i="1">
                <a:solidFill>
                  <a:srgbClr val="B9B7AE"/>
                </a:solidFill>
                <a:latin typeface="Arial"/>
              </a:rPr>
              <a:t>[ diagram / screenshot ]</a:t>
            </a:r>
          </a:p>
        </p:txBody>
      </p:sp>
      <p:sp>
        <p:nvSpPr>
          <p:cNvPr id="19" name="TextBox 18"/>
          <p:cNvSpPr txBox="1"/>
          <p:nvPr/>
        </p:nvSpPr>
        <p:spPr>
          <a:xfrm>
            <a:off x="4686300" y="3474720"/>
            <a:ext cx="3314700" cy="2697480"/>
          </a:xfrm>
          <a:prstGeom prst="rect">
            <a:avLst/>
          </a:prstGeom>
          <a:noFill/>
        </p:spPr>
        <p:txBody>
          <a:bodyPr wrap="square" anchor="t" lIns="0" rIns="0" tIns="0" bIns="0">
            <a:spAutoFit/>
          </a:bodyPr>
          <a:lstStyle/>
          <a:p>
            <a:pPr algn="l"/>
            <a:r>
              <a:rPr sz="1150" b="0" i="0">
                <a:solidFill>
                  <a:srgbClr val="4A4A47"/>
                </a:solidFill>
                <a:latin typeface="Arial"/>
              </a:rPr>
              <a:t>One workflow replaces the three. Same job in minutes, at a fraction of the cost, with an auditable result.</a:t>
            </a:r>
          </a:p>
        </p:txBody>
      </p:sp>
      <p:sp>
        <p:nvSpPr>
          <p:cNvPr id="20" name="Rounded Rectangle 19"/>
          <p:cNvSpPr/>
          <p:nvPr/>
        </p:nvSpPr>
        <p:spPr>
          <a:xfrm>
            <a:off x="8366760" y="1901952"/>
            <a:ext cx="3319272" cy="4343400"/>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567928" y="2084832"/>
            <a:ext cx="2916936" cy="256032"/>
          </a:xfrm>
          <a:prstGeom prst="rect">
            <a:avLst/>
          </a:prstGeom>
          <a:noFill/>
        </p:spPr>
        <p:txBody>
          <a:bodyPr wrap="square" anchor="t" lIns="0" rIns="0" tIns="0" bIns="0">
            <a:spAutoFit/>
          </a:bodyPr>
          <a:lstStyle/>
          <a:p>
            <a:r>
              <a:rPr sz="1050" b="1" i="0" spc="120">
                <a:solidFill>
                  <a:srgbClr val="5C6B4A"/>
                </a:solidFill>
                <a:latin typeface="Arial"/>
              </a:rPr>
              <a:t>WHAT I LOOK FOR</a:t>
            </a:r>
          </a:p>
        </p:txBody>
      </p:sp>
      <p:sp>
        <p:nvSpPr>
          <p:cNvPr id="22" name="TextBox 21"/>
          <p:cNvSpPr txBox="1"/>
          <p:nvPr/>
        </p:nvSpPr>
        <p:spPr>
          <a:xfrm>
            <a:off x="8567928" y="2377440"/>
            <a:ext cx="2916936" cy="2377440"/>
          </a:xfrm>
          <a:prstGeom prst="rect">
            <a:avLst/>
          </a:prstGeom>
          <a:noFill/>
        </p:spPr>
        <p:txBody>
          <a:bodyPr wrap="square" anchor="t" lIns="0" rIns="0" tIns="0" bIns="0">
            <a:spAutoFit/>
          </a:bodyPr>
          <a:lstStyle/>
          <a:p>
            <a:pPr>
              <a:spcAft>
                <a:spcPts val="700"/>
              </a:spcAft>
            </a:pPr>
            <a:r>
              <a:rPr sz="1150" b="1" i="0">
                <a:solidFill>
                  <a:srgbClr val="C4793A"/>
                </a:solidFill>
                <a:latin typeface="Arial"/>
              </a:rPr>
              <a:t>•  </a:t>
            </a:r>
            <a:r>
              <a:rPr sz="1200" b="0" i="0">
                <a:solidFill>
                  <a:srgbClr val="4A4A47"/>
                </a:solidFill>
                <a:latin typeface="Arial"/>
              </a:rPr>
              <a:t>Who has this problem, how badly, and what it costs them right now.</a:t>
            </a:r>
          </a:p>
          <a:p>
            <a:pPr>
              <a:spcAft>
                <a:spcPts val="700"/>
              </a:spcAft>
            </a:pPr>
            <a:r>
              <a:rPr sz="1150" b="1" i="0">
                <a:solidFill>
                  <a:srgbClr val="C4793A"/>
                </a:solidFill>
                <a:latin typeface="Arial"/>
              </a:rPr>
              <a:t>•  </a:t>
            </a:r>
            <a:r>
              <a:rPr sz="1200" b="0" i="0">
                <a:solidFill>
                  <a:srgbClr val="4A4A47"/>
                </a:solidFill>
                <a:latin typeface="Arial"/>
              </a:rPr>
              <a:t>How the world works today: the actual steps, time, and money the status quo burns.</a:t>
            </a:r>
          </a:p>
          <a:p>
            <a:pPr>
              <a:spcAft>
                <a:spcPts val="700"/>
              </a:spcAft>
            </a:pPr>
            <a:r>
              <a:rPr sz="1150" b="1" i="0">
                <a:solidFill>
                  <a:srgbClr val="C4793A"/>
                </a:solidFill>
                <a:latin typeface="Arial"/>
              </a:rPr>
              <a:t>•  </a:t>
            </a:r>
            <a:r>
              <a:rPr sz="1200" b="0" i="0">
                <a:solidFill>
                  <a:srgbClr val="4A4A47"/>
                </a:solidFill>
                <a:latin typeface="Arial"/>
              </a:rPr>
              <a:t>Whether the solution is a real before-and-after or a marginal improvement.</a:t>
            </a:r>
          </a:p>
        </p:txBody>
      </p:sp>
      <p:sp>
        <p:nvSpPr>
          <p:cNvPr id="23" name="Rectangle 22"/>
          <p:cNvSpPr/>
          <p:nvPr/>
        </p:nvSpPr>
        <p:spPr>
          <a:xfrm>
            <a:off x="8567928" y="4672584"/>
            <a:ext cx="2916936" cy="18288"/>
          </a:xfrm>
          <a:prstGeom prst="rect">
            <a:avLst/>
          </a:prstGeom>
          <a:solidFill>
            <a:srgbClr val="D5D2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567928" y="4828032"/>
            <a:ext cx="2916936" cy="256032"/>
          </a:xfrm>
          <a:prstGeom prst="rect">
            <a:avLst/>
          </a:prstGeom>
          <a:noFill/>
        </p:spPr>
        <p:txBody>
          <a:bodyPr wrap="square" anchor="t" lIns="0" rIns="0" tIns="0" bIns="0">
            <a:spAutoFit/>
          </a:bodyPr>
          <a:lstStyle/>
          <a:p>
            <a:r>
              <a:rPr sz="1050" b="1" i="0" spc="120">
                <a:solidFill>
                  <a:srgbClr val="C4793A"/>
                </a:solidFill>
                <a:latin typeface="Arial"/>
              </a:rPr>
              <a:t>THE QUESTION IN MY HEAD</a:t>
            </a:r>
          </a:p>
        </p:txBody>
      </p:sp>
      <p:sp>
        <p:nvSpPr>
          <p:cNvPr id="25" name="TextBox 24"/>
          <p:cNvSpPr txBox="1"/>
          <p:nvPr/>
        </p:nvSpPr>
        <p:spPr>
          <a:xfrm>
            <a:off x="8567928" y="5148072"/>
            <a:ext cx="2916936" cy="1005840"/>
          </a:xfrm>
          <a:prstGeom prst="rect">
            <a:avLst/>
          </a:prstGeom>
          <a:noFill/>
        </p:spPr>
        <p:txBody>
          <a:bodyPr wrap="square" anchor="t" lIns="0" rIns="0" tIns="0" bIns="0">
            <a:spAutoFit/>
          </a:bodyPr>
          <a:lstStyle/>
          <a:p>
            <a:pPr algn="l"/>
            <a:r>
              <a:rPr sz="1300" b="0" i="1">
                <a:solidFill>
                  <a:srgbClr val="141413"/>
                </a:solidFill>
                <a:latin typeface="Georgia"/>
              </a:rPr>
              <a:t>Is this a painkiller or a vitamin, and can I prove which?</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9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292608"/>
            <a:ext cx="8686800" cy="274320"/>
          </a:xfrm>
          <a:prstGeom prst="rect">
            <a:avLst/>
          </a:prstGeom>
          <a:noFill/>
        </p:spPr>
        <p:txBody>
          <a:bodyPr wrap="square" anchor="t" lIns="0" rIns="0" tIns="0" bIns="0">
            <a:spAutoFit/>
          </a:bodyPr>
          <a:lstStyle/>
          <a:p>
            <a:r>
              <a:rPr sz="1100" b="1" i="0" spc="130">
                <a:solidFill>
                  <a:srgbClr val="C4793A"/>
                </a:solidFill>
                <a:latin typeface="Arial"/>
              </a:rPr>
              <a:t>THE COMPANY   ·   SECTION 06</a:t>
            </a:r>
          </a:p>
        </p:txBody>
      </p:sp>
      <p:sp>
        <p:nvSpPr>
          <p:cNvPr id="5" name="TextBox 4"/>
          <p:cNvSpPr txBox="1"/>
          <p:nvPr/>
        </p:nvSpPr>
        <p:spPr>
          <a:xfrm>
            <a:off x="502920" y="548640"/>
            <a:ext cx="7680960" cy="548640"/>
          </a:xfrm>
          <a:prstGeom prst="rect">
            <a:avLst/>
          </a:prstGeom>
          <a:noFill/>
        </p:spPr>
        <p:txBody>
          <a:bodyPr wrap="square" anchor="t" lIns="0" rIns="0" tIns="0" bIns="0">
            <a:spAutoFit/>
          </a:bodyPr>
          <a:lstStyle/>
          <a:p>
            <a:pPr algn="l"/>
            <a:r>
              <a:rPr sz="2600" b="1" i="0">
                <a:solidFill>
                  <a:srgbClr val="141413"/>
                </a:solidFill>
                <a:latin typeface="Georgia"/>
              </a:rPr>
              <a:t>Customer Flow</a:t>
            </a:r>
          </a:p>
        </p:txBody>
      </p:sp>
      <p:sp>
        <p:nvSpPr>
          <p:cNvPr id="6" name="TextBox 5"/>
          <p:cNvSpPr txBox="1"/>
          <p:nvPr/>
        </p:nvSpPr>
        <p:spPr>
          <a:xfrm>
            <a:off x="521207" y="1188720"/>
            <a:ext cx="7680960" cy="457200"/>
          </a:xfrm>
          <a:prstGeom prst="rect">
            <a:avLst/>
          </a:prstGeom>
          <a:noFill/>
        </p:spPr>
        <p:txBody>
          <a:bodyPr wrap="square" anchor="t" lIns="0" rIns="0" tIns="0" bIns="0">
            <a:spAutoFit/>
          </a:bodyPr>
          <a:lstStyle/>
          <a:p>
            <a:pPr algn="l"/>
            <a:r>
              <a:rPr sz="1350" b="0" i="1">
                <a:solidFill>
                  <a:srgbClr val="5C6B4A"/>
                </a:solidFill>
                <a:latin typeface="Arial"/>
              </a:rPr>
              <a:t>The full journey: awareness, purchase, usage, retention, advocacy, step by step.</a:t>
            </a:r>
          </a:p>
        </p:txBody>
      </p:sp>
      <p:sp>
        <p:nvSpPr>
          <p:cNvPr id="7" name="TextBox 6"/>
          <p:cNvSpPr txBox="1"/>
          <p:nvPr/>
        </p:nvSpPr>
        <p:spPr>
          <a:xfrm>
            <a:off x="521207" y="1627632"/>
            <a:ext cx="7680960" cy="256032"/>
          </a:xfrm>
          <a:prstGeom prst="rect">
            <a:avLst/>
          </a:prstGeom>
          <a:noFill/>
        </p:spPr>
        <p:txBody>
          <a:bodyPr wrap="square" anchor="t" lIns="0" rIns="0" tIns="0" bIns="0">
            <a:spAutoFit/>
          </a:bodyPr>
          <a:lstStyle/>
          <a:p>
            <a:r>
              <a:rPr sz="950" b="1" i="0" spc="120">
                <a:solidFill>
                  <a:srgbClr val="C4793A"/>
                </a:solidFill>
                <a:latin typeface="Arial"/>
              </a:rPr>
              <a:t>HOW I'D REPRESENT IT  ·  ILLUSTRATIVE</a:t>
            </a:r>
          </a:p>
        </p:txBody>
      </p:sp>
      <p:sp>
        <p:nvSpPr>
          <p:cNvPr id="8" name="Rounded Rectangle 7"/>
          <p:cNvSpPr/>
          <p:nvPr/>
        </p:nvSpPr>
        <p:spPr>
          <a:xfrm>
            <a:off x="502920" y="3387852"/>
            <a:ext cx="1331366" cy="1371600"/>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76072" y="3515868"/>
            <a:ext cx="1185062" cy="274320"/>
          </a:xfrm>
          <a:prstGeom prst="rect">
            <a:avLst/>
          </a:prstGeom>
          <a:noFill/>
        </p:spPr>
        <p:txBody>
          <a:bodyPr wrap="square" anchor="t" lIns="0" rIns="0" tIns="0" bIns="0">
            <a:spAutoFit/>
          </a:bodyPr>
          <a:lstStyle/>
          <a:p>
            <a:pPr algn="l"/>
            <a:r>
              <a:rPr sz="1100" b="1" i="0">
                <a:solidFill>
                  <a:srgbClr val="C4793A"/>
                </a:solidFill>
                <a:latin typeface="Arial"/>
              </a:rPr>
              <a:t>01</a:t>
            </a:r>
          </a:p>
        </p:txBody>
      </p:sp>
      <p:sp>
        <p:nvSpPr>
          <p:cNvPr id="10" name="TextBox 9"/>
          <p:cNvSpPr txBox="1"/>
          <p:nvPr/>
        </p:nvSpPr>
        <p:spPr>
          <a:xfrm>
            <a:off x="576072" y="3790188"/>
            <a:ext cx="1185062" cy="365760"/>
          </a:xfrm>
          <a:prstGeom prst="rect">
            <a:avLst/>
          </a:prstGeom>
          <a:noFill/>
        </p:spPr>
        <p:txBody>
          <a:bodyPr wrap="square" anchor="t" lIns="0" rIns="0" tIns="0" bIns="0">
            <a:spAutoFit/>
          </a:bodyPr>
          <a:lstStyle/>
          <a:p>
            <a:pPr algn="l"/>
            <a:r>
              <a:rPr sz="1250" b="1" i="0">
                <a:solidFill>
                  <a:srgbClr val="141413"/>
                </a:solidFill>
                <a:latin typeface="Arial"/>
              </a:rPr>
              <a:t>Awareness</a:t>
            </a:r>
          </a:p>
        </p:txBody>
      </p:sp>
      <p:sp>
        <p:nvSpPr>
          <p:cNvPr id="11" name="TextBox 10"/>
          <p:cNvSpPr txBox="1"/>
          <p:nvPr/>
        </p:nvSpPr>
        <p:spPr>
          <a:xfrm>
            <a:off x="576072" y="4174236"/>
            <a:ext cx="1185062" cy="548640"/>
          </a:xfrm>
          <a:prstGeom prst="rect">
            <a:avLst/>
          </a:prstGeom>
          <a:noFill/>
        </p:spPr>
        <p:txBody>
          <a:bodyPr wrap="square" anchor="t" lIns="0" rIns="0" tIns="0" bIns="0">
            <a:spAutoFit/>
          </a:bodyPr>
          <a:lstStyle/>
          <a:p>
            <a:pPr algn="l"/>
            <a:r>
              <a:rPr sz="1000" b="0" i="0">
                <a:solidFill>
                  <a:srgbClr val="4A4A47"/>
                </a:solidFill>
                <a:latin typeface="Arial"/>
              </a:rPr>
              <a:t>How they first hear about it</a:t>
            </a:r>
          </a:p>
        </p:txBody>
      </p:sp>
      <p:sp>
        <p:nvSpPr>
          <p:cNvPr id="12" name="TextBox 11"/>
          <p:cNvSpPr txBox="1"/>
          <p:nvPr/>
        </p:nvSpPr>
        <p:spPr>
          <a:xfrm>
            <a:off x="1815998" y="3890772"/>
            <a:ext cx="292608" cy="365760"/>
          </a:xfrm>
          <a:prstGeom prst="rect">
            <a:avLst/>
          </a:prstGeom>
          <a:noFill/>
        </p:spPr>
        <p:txBody>
          <a:bodyPr wrap="square" anchor="t" lIns="0" rIns="0" tIns="0" bIns="0">
            <a:spAutoFit/>
          </a:bodyPr>
          <a:lstStyle/>
          <a:p>
            <a:pPr algn="ctr"/>
            <a:r>
              <a:rPr sz="1600" b="1" i="0">
                <a:solidFill>
                  <a:srgbClr val="C4793A"/>
                </a:solidFill>
                <a:latin typeface="Arial"/>
              </a:rPr>
              <a:t>→</a:t>
            </a:r>
          </a:p>
        </p:txBody>
      </p:sp>
      <p:sp>
        <p:nvSpPr>
          <p:cNvPr id="13" name="Rounded Rectangle 12"/>
          <p:cNvSpPr/>
          <p:nvPr/>
        </p:nvSpPr>
        <p:spPr>
          <a:xfrm>
            <a:off x="2090318" y="3387852"/>
            <a:ext cx="1331366" cy="1371600"/>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2163470" y="3515868"/>
            <a:ext cx="1185062" cy="274320"/>
          </a:xfrm>
          <a:prstGeom prst="rect">
            <a:avLst/>
          </a:prstGeom>
          <a:noFill/>
        </p:spPr>
        <p:txBody>
          <a:bodyPr wrap="square" anchor="t" lIns="0" rIns="0" tIns="0" bIns="0">
            <a:spAutoFit/>
          </a:bodyPr>
          <a:lstStyle/>
          <a:p>
            <a:pPr algn="l"/>
            <a:r>
              <a:rPr sz="1100" b="1" i="0">
                <a:solidFill>
                  <a:srgbClr val="C4793A"/>
                </a:solidFill>
                <a:latin typeface="Arial"/>
              </a:rPr>
              <a:t>02</a:t>
            </a:r>
          </a:p>
        </p:txBody>
      </p:sp>
      <p:sp>
        <p:nvSpPr>
          <p:cNvPr id="15" name="TextBox 14"/>
          <p:cNvSpPr txBox="1"/>
          <p:nvPr/>
        </p:nvSpPr>
        <p:spPr>
          <a:xfrm>
            <a:off x="2163470" y="3790188"/>
            <a:ext cx="1185062" cy="365760"/>
          </a:xfrm>
          <a:prstGeom prst="rect">
            <a:avLst/>
          </a:prstGeom>
          <a:noFill/>
        </p:spPr>
        <p:txBody>
          <a:bodyPr wrap="square" anchor="t" lIns="0" rIns="0" tIns="0" bIns="0">
            <a:spAutoFit/>
          </a:bodyPr>
          <a:lstStyle/>
          <a:p>
            <a:pPr algn="l"/>
            <a:r>
              <a:rPr sz="1250" b="1" i="0">
                <a:solidFill>
                  <a:srgbClr val="141413"/>
                </a:solidFill>
                <a:latin typeface="Arial"/>
              </a:rPr>
              <a:t>Purchase</a:t>
            </a:r>
          </a:p>
        </p:txBody>
      </p:sp>
      <p:sp>
        <p:nvSpPr>
          <p:cNvPr id="16" name="TextBox 15"/>
          <p:cNvSpPr txBox="1"/>
          <p:nvPr/>
        </p:nvSpPr>
        <p:spPr>
          <a:xfrm>
            <a:off x="2163470" y="4174236"/>
            <a:ext cx="1185062" cy="548640"/>
          </a:xfrm>
          <a:prstGeom prst="rect">
            <a:avLst/>
          </a:prstGeom>
          <a:noFill/>
        </p:spPr>
        <p:txBody>
          <a:bodyPr wrap="square" anchor="t" lIns="0" rIns="0" tIns="0" bIns="0">
            <a:spAutoFit/>
          </a:bodyPr>
          <a:lstStyle/>
          <a:p>
            <a:pPr algn="l"/>
            <a:r>
              <a:rPr sz="1000" b="0" i="0">
                <a:solidFill>
                  <a:srgbClr val="4A4A47"/>
                </a:solidFill>
                <a:latin typeface="Arial"/>
              </a:rPr>
              <a:t>Who pays, how long to decide</a:t>
            </a:r>
          </a:p>
        </p:txBody>
      </p:sp>
      <p:sp>
        <p:nvSpPr>
          <p:cNvPr id="17" name="TextBox 16"/>
          <p:cNvSpPr txBox="1"/>
          <p:nvPr/>
        </p:nvSpPr>
        <p:spPr>
          <a:xfrm>
            <a:off x="3403396" y="3890772"/>
            <a:ext cx="292608" cy="365760"/>
          </a:xfrm>
          <a:prstGeom prst="rect">
            <a:avLst/>
          </a:prstGeom>
          <a:noFill/>
        </p:spPr>
        <p:txBody>
          <a:bodyPr wrap="square" anchor="t" lIns="0" rIns="0" tIns="0" bIns="0">
            <a:spAutoFit/>
          </a:bodyPr>
          <a:lstStyle/>
          <a:p>
            <a:pPr algn="ctr"/>
            <a:r>
              <a:rPr sz="1600" b="1" i="0">
                <a:solidFill>
                  <a:srgbClr val="C4793A"/>
                </a:solidFill>
                <a:latin typeface="Arial"/>
              </a:rPr>
              <a:t>→</a:t>
            </a:r>
          </a:p>
        </p:txBody>
      </p:sp>
      <p:sp>
        <p:nvSpPr>
          <p:cNvPr id="18" name="Rounded Rectangle 17"/>
          <p:cNvSpPr/>
          <p:nvPr/>
        </p:nvSpPr>
        <p:spPr>
          <a:xfrm>
            <a:off x="3677716" y="3387852"/>
            <a:ext cx="1331366" cy="1371600"/>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3750868" y="3515868"/>
            <a:ext cx="1185062" cy="274320"/>
          </a:xfrm>
          <a:prstGeom prst="rect">
            <a:avLst/>
          </a:prstGeom>
          <a:noFill/>
        </p:spPr>
        <p:txBody>
          <a:bodyPr wrap="square" anchor="t" lIns="0" rIns="0" tIns="0" bIns="0">
            <a:spAutoFit/>
          </a:bodyPr>
          <a:lstStyle/>
          <a:p>
            <a:pPr algn="l"/>
            <a:r>
              <a:rPr sz="1100" b="1" i="0">
                <a:solidFill>
                  <a:srgbClr val="C4793A"/>
                </a:solidFill>
                <a:latin typeface="Arial"/>
              </a:rPr>
              <a:t>03</a:t>
            </a:r>
          </a:p>
        </p:txBody>
      </p:sp>
      <p:sp>
        <p:nvSpPr>
          <p:cNvPr id="20" name="TextBox 19"/>
          <p:cNvSpPr txBox="1"/>
          <p:nvPr/>
        </p:nvSpPr>
        <p:spPr>
          <a:xfrm>
            <a:off x="3750868" y="3790188"/>
            <a:ext cx="1185062" cy="365760"/>
          </a:xfrm>
          <a:prstGeom prst="rect">
            <a:avLst/>
          </a:prstGeom>
          <a:noFill/>
        </p:spPr>
        <p:txBody>
          <a:bodyPr wrap="square" anchor="t" lIns="0" rIns="0" tIns="0" bIns="0">
            <a:spAutoFit/>
          </a:bodyPr>
          <a:lstStyle/>
          <a:p>
            <a:pPr algn="l"/>
            <a:r>
              <a:rPr sz="1250" b="1" i="0">
                <a:solidFill>
                  <a:srgbClr val="141413"/>
                </a:solidFill>
                <a:latin typeface="Arial"/>
              </a:rPr>
              <a:t>Usage</a:t>
            </a:r>
          </a:p>
        </p:txBody>
      </p:sp>
      <p:sp>
        <p:nvSpPr>
          <p:cNvPr id="21" name="TextBox 20"/>
          <p:cNvSpPr txBox="1"/>
          <p:nvPr/>
        </p:nvSpPr>
        <p:spPr>
          <a:xfrm>
            <a:off x="3750868" y="4174236"/>
            <a:ext cx="1185062" cy="548640"/>
          </a:xfrm>
          <a:prstGeom prst="rect">
            <a:avLst/>
          </a:prstGeom>
          <a:noFill/>
        </p:spPr>
        <p:txBody>
          <a:bodyPr wrap="square" anchor="t" lIns="0" rIns="0" tIns="0" bIns="0">
            <a:spAutoFit/>
          </a:bodyPr>
          <a:lstStyle/>
          <a:p>
            <a:pPr algn="l"/>
            <a:r>
              <a:rPr sz="1000" b="0" i="0">
                <a:solidFill>
                  <a:srgbClr val="4A4A47"/>
                </a:solidFill>
                <a:latin typeface="Arial"/>
              </a:rPr>
              <a:t>The moment of value</a:t>
            </a:r>
          </a:p>
        </p:txBody>
      </p:sp>
      <p:sp>
        <p:nvSpPr>
          <p:cNvPr id="22" name="TextBox 21"/>
          <p:cNvSpPr txBox="1"/>
          <p:nvPr/>
        </p:nvSpPr>
        <p:spPr>
          <a:xfrm>
            <a:off x="4990795" y="3890772"/>
            <a:ext cx="292608" cy="365760"/>
          </a:xfrm>
          <a:prstGeom prst="rect">
            <a:avLst/>
          </a:prstGeom>
          <a:noFill/>
        </p:spPr>
        <p:txBody>
          <a:bodyPr wrap="square" anchor="t" lIns="0" rIns="0" tIns="0" bIns="0">
            <a:spAutoFit/>
          </a:bodyPr>
          <a:lstStyle/>
          <a:p>
            <a:pPr algn="ctr"/>
            <a:r>
              <a:rPr sz="1600" b="1" i="0">
                <a:solidFill>
                  <a:srgbClr val="C4793A"/>
                </a:solidFill>
                <a:latin typeface="Arial"/>
              </a:rPr>
              <a:t>→</a:t>
            </a:r>
          </a:p>
        </p:txBody>
      </p:sp>
      <p:sp>
        <p:nvSpPr>
          <p:cNvPr id="23" name="Rounded Rectangle 22"/>
          <p:cNvSpPr/>
          <p:nvPr/>
        </p:nvSpPr>
        <p:spPr>
          <a:xfrm>
            <a:off x="5265115" y="3387852"/>
            <a:ext cx="1331366" cy="1371600"/>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5338267" y="3515868"/>
            <a:ext cx="1185062" cy="274320"/>
          </a:xfrm>
          <a:prstGeom prst="rect">
            <a:avLst/>
          </a:prstGeom>
          <a:noFill/>
        </p:spPr>
        <p:txBody>
          <a:bodyPr wrap="square" anchor="t" lIns="0" rIns="0" tIns="0" bIns="0">
            <a:spAutoFit/>
          </a:bodyPr>
          <a:lstStyle/>
          <a:p>
            <a:pPr algn="l"/>
            <a:r>
              <a:rPr sz="1100" b="1" i="0">
                <a:solidFill>
                  <a:srgbClr val="C4793A"/>
                </a:solidFill>
                <a:latin typeface="Arial"/>
              </a:rPr>
              <a:t>04</a:t>
            </a:r>
          </a:p>
        </p:txBody>
      </p:sp>
      <p:sp>
        <p:nvSpPr>
          <p:cNvPr id="25" name="TextBox 24"/>
          <p:cNvSpPr txBox="1"/>
          <p:nvPr/>
        </p:nvSpPr>
        <p:spPr>
          <a:xfrm>
            <a:off x="5338267" y="3790188"/>
            <a:ext cx="1185062" cy="365760"/>
          </a:xfrm>
          <a:prstGeom prst="rect">
            <a:avLst/>
          </a:prstGeom>
          <a:noFill/>
        </p:spPr>
        <p:txBody>
          <a:bodyPr wrap="square" anchor="t" lIns="0" rIns="0" tIns="0" bIns="0">
            <a:spAutoFit/>
          </a:bodyPr>
          <a:lstStyle/>
          <a:p>
            <a:pPr algn="l"/>
            <a:r>
              <a:rPr sz="1250" b="1" i="0">
                <a:solidFill>
                  <a:srgbClr val="141413"/>
                </a:solidFill>
                <a:latin typeface="Arial"/>
              </a:rPr>
              <a:t>Retention</a:t>
            </a:r>
          </a:p>
        </p:txBody>
      </p:sp>
      <p:sp>
        <p:nvSpPr>
          <p:cNvPr id="26" name="TextBox 25"/>
          <p:cNvSpPr txBox="1"/>
          <p:nvPr/>
        </p:nvSpPr>
        <p:spPr>
          <a:xfrm>
            <a:off x="5338267" y="4174236"/>
            <a:ext cx="1185062" cy="548640"/>
          </a:xfrm>
          <a:prstGeom prst="rect">
            <a:avLst/>
          </a:prstGeom>
          <a:noFill/>
        </p:spPr>
        <p:txBody>
          <a:bodyPr wrap="square" anchor="t" lIns="0" rIns="0" tIns="0" bIns="0">
            <a:spAutoFit/>
          </a:bodyPr>
          <a:lstStyle/>
          <a:p>
            <a:pPr algn="l"/>
            <a:r>
              <a:rPr sz="1000" b="0" i="0">
                <a:solidFill>
                  <a:srgbClr val="4A4A47"/>
                </a:solidFill>
                <a:latin typeface="Arial"/>
              </a:rPr>
              <a:t>Why they stay</a:t>
            </a:r>
          </a:p>
        </p:txBody>
      </p:sp>
      <p:sp>
        <p:nvSpPr>
          <p:cNvPr id="27" name="TextBox 26"/>
          <p:cNvSpPr txBox="1"/>
          <p:nvPr/>
        </p:nvSpPr>
        <p:spPr>
          <a:xfrm>
            <a:off x="6578193" y="3890772"/>
            <a:ext cx="292608" cy="365760"/>
          </a:xfrm>
          <a:prstGeom prst="rect">
            <a:avLst/>
          </a:prstGeom>
          <a:noFill/>
        </p:spPr>
        <p:txBody>
          <a:bodyPr wrap="square" anchor="t" lIns="0" rIns="0" tIns="0" bIns="0">
            <a:spAutoFit/>
          </a:bodyPr>
          <a:lstStyle/>
          <a:p>
            <a:pPr algn="ctr"/>
            <a:r>
              <a:rPr sz="1600" b="1" i="0">
                <a:solidFill>
                  <a:srgbClr val="C4793A"/>
                </a:solidFill>
                <a:latin typeface="Arial"/>
              </a:rPr>
              <a:t>→</a:t>
            </a:r>
          </a:p>
        </p:txBody>
      </p:sp>
      <p:sp>
        <p:nvSpPr>
          <p:cNvPr id="28" name="Rounded Rectangle 27"/>
          <p:cNvSpPr/>
          <p:nvPr/>
        </p:nvSpPr>
        <p:spPr>
          <a:xfrm>
            <a:off x="6852513" y="3387852"/>
            <a:ext cx="1331366" cy="1371600"/>
          </a:xfrm>
          <a:prstGeom prst="roundRect">
            <a:avLst>
              <a:gd name="adj" fmla="val 5000"/>
            </a:avLst>
          </a:prstGeom>
          <a:solidFill>
            <a:srgbClr val="C4793A"/>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6925665" y="3515868"/>
            <a:ext cx="1185062" cy="274320"/>
          </a:xfrm>
          <a:prstGeom prst="rect">
            <a:avLst/>
          </a:prstGeom>
          <a:noFill/>
        </p:spPr>
        <p:txBody>
          <a:bodyPr wrap="square" anchor="t" lIns="0" rIns="0" tIns="0" bIns="0">
            <a:spAutoFit/>
          </a:bodyPr>
          <a:lstStyle/>
          <a:p>
            <a:pPr algn="l"/>
            <a:r>
              <a:rPr sz="1100" b="1" i="0">
                <a:solidFill>
                  <a:srgbClr val="FFFFFF"/>
                </a:solidFill>
                <a:latin typeface="Arial"/>
              </a:rPr>
              <a:t>05</a:t>
            </a:r>
          </a:p>
        </p:txBody>
      </p:sp>
      <p:sp>
        <p:nvSpPr>
          <p:cNvPr id="30" name="TextBox 29"/>
          <p:cNvSpPr txBox="1"/>
          <p:nvPr/>
        </p:nvSpPr>
        <p:spPr>
          <a:xfrm>
            <a:off x="6925665" y="3790188"/>
            <a:ext cx="1185062" cy="365760"/>
          </a:xfrm>
          <a:prstGeom prst="rect">
            <a:avLst/>
          </a:prstGeom>
          <a:noFill/>
        </p:spPr>
        <p:txBody>
          <a:bodyPr wrap="square" anchor="t" lIns="0" rIns="0" tIns="0" bIns="0">
            <a:spAutoFit/>
          </a:bodyPr>
          <a:lstStyle/>
          <a:p>
            <a:pPr algn="l"/>
            <a:r>
              <a:rPr sz="1250" b="1" i="0">
                <a:solidFill>
                  <a:srgbClr val="FFFFFF"/>
                </a:solidFill>
                <a:latin typeface="Arial"/>
              </a:rPr>
              <a:t>Advocacy</a:t>
            </a:r>
          </a:p>
        </p:txBody>
      </p:sp>
      <p:sp>
        <p:nvSpPr>
          <p:cNvPr id="31" name="TextBox 30"/>
          <p:cNvSpPr txBox="1"/>
          <p:nvPr/>
        </p:nvSpPr>
        <p:spPr>
          <a:xfrm>
            <a:off x="6925665" y="4174236"/>
            <a:ext cx="1185062" cy="548640"/>
          </a:xfrm>
          <a:prstGeom prst="rect">
            <a:avLst/>
          </a:prstGeom>
          <a:noFill/>
        </p:spPr>
        <p:txBody>
          <a:bodyPr wrap="square" anchor="t" lIns="0" rIns="0" tIns="0" bIns="0">
            <a:spAutoFit/>
          </a:bodyPr>
          <a:lstStyle/>
          <a:p>
            <a:pPr algn="l"/>
            <a:r>
              <a:rPr sz="1000" b="0" i="0">
                <a:solidFill>
                  <a:srgbClr val="ECEAE2"/>
                </a:solidFill>
                <a:latin typeface="Arial"/>
              </a:rPr>
              <a:t>They bring others</a:t>
            </a:r>
          </a:p>
        </p:txBody>
      </p:sp>
      <p:sp>
        <p:nvSpPr>
          <p:cNvPr id="32" name="Rounded Rectangle 31"/>
          <p:cNvSpPr/>
          <p:nvPr/>
        </p:nvSpPr>
        <p:spPr>
          <a:xfrm>
            <a:off x="8366760" y="1901952"/>
            <a:ext cx="3319272" cy="4343400"/>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TextBox 32"/>
          <p:cNvSpPr txBox="1"/>
          <p:nvPr/>
        </p:nvSpPr>
        <p:spPr>
          <a:xfrm>
            <a:off x="8567928" y="2084832"/>
            <a:ext cx="2916936" cy="256032"/>
          </a:xfrm>
          <a:prstGeom prst="rect">
            <a:avLst/>
          </a:prstGeom>
          <a:noFill/>
        </p:spPr>
        <p:txBody>
          <a:bodyPr wrap="square" anchor="t" lIns="0" rIns="0" tIns="0" bIns="0">
            <a:spAutoFit/>
          </a:bodyPr>
          <a:lstStyle/>
          <a:p>
            <a:r>
              <a:rPr sz="1050" b="1" i="0" spc="120">
                <a:solidFill>
                  <a:srgbClr val="5C6B4A"/>
                </a:solidFill>
                <a:latin typeface="Arial"/>
              </a:rPr>
              <a:t>WHAT I LOOK FOR</a:t>
            </a:r>
          </a:p>
        </p:txBody>
      </p:sp>
      <p:sp>
        <p:nvSpPr>
          <p:cNvPr id="34" name="TextBox 33"/>
          <p:cNvSpPr txBox="1"/>
          <p:nvPr/>
        </p:nvSpPr>
        <p:spPr>
          <a:xfrm>
            <a:off x="8567928" y="2377440"/>
            <a:ext cx="2916936" cy="2377440"/>
          </a:xfrm>
          <a:prstGeom prst="rect">
            <a:avLst/>
          </a:prstGeom>
          <a:noFill/>
        </p:spPr>
        <p:txBody>
          <a:bodyPr wrap="square" anchor="t" lIns="0" rIns="0" tIns="0" bIns="0">
            <a:spAutoFit/>
          </a:bodyPr>
          <a:lstStyle/>
          <a:p>
            <a:pPr>
              <a:spcAft>
                <a:spcPts val="700"/>
              </a:spcAft>
            </a:pPr>
            <a:r>
              <a:rPr sz="1150" b="1" i="0">
                <a:solidFill>
                  <a:srgbClr val="C4793A"/>
                </a:solidFill>
                <a:latin typeface="Arial"/>
              </a:rPr>
              <a:t>•  </a:t>
            </a:r>
            <a:r>
              <a:rPr sz="1200" b="0" i="0">
                <a:solidFill>
                  <a:srgbClr val="4A4A47"/>
                </a:solidFill>
                <a:latin typeface="Arial"/>
              </a:rPr>
              <a:t>Awareness: how a customer even hears about this, and whether that channel scales.</a:t>
            </a:r>
          </a:p>
          <a:p>
            <a:pPr>
              <a:spcAft>
                <a:spcPts val="700"/>
              </a:spcAft>
            </a:pPr>
            <a:r>
              <a:rPr sz="1150" b="1" i="0">
                <a:solidFill>
                  <a:srgbClr val="C4793A"/>
                </a:solidFill>
                <a:latin typeface="Arial"/>
              </a:rPr>
              <a:t>•  </a:t>
            </a:r>
            <a:r>
              <a:rPr sz="1200" b="0" i="0">
                <a:solidFill>
                  <a:srgbClr val="4A4A47"/>
                </a:solidFill>
                <a:latin typeface="Arial"/>
              </a:rPr>
              <a:t>Purchase: who actually pays, how hard the buying decision is, and how long it takes.</a:t>
            </a:r>
          </a:p>
          <a:p>
            <a:pPr>
              <a:spcAft>
                <a:spcPts val="700"/>
              </a:spcAft>
            </a:pPr>
            <a:r>
              <a:rPr sz="1150" b="1" i="0">
                <a:solidFill>
                  <a:srgbClr val="C4793A"/>
                </a:solidFill>
                <a:latin typeface="Arial"/>
              </a:rPr>
              <a:t>•  </a:t>
            </a:r>
            <a:r>
              <a:rPr sz="1200" b="0" i="0">
                <a:solidFill>
                  <a:srgbClr val="4A4A47"/>
                </a:solidFill>
                <a:latin typeface="Arial"/>
              </a:rPr>
              <a:t>Usage: what a customer does day to day, and where the moment of value lands.</a:t>
            </a:r>
          </a:p>
        </p:txBody>
      </p:sp>
      <p:sp>
        <p:nvSpPr>
          <p:cNvPr id="35" name="Rectangle 34"/>
          <p:cNvSpPr/>
          <p:nvPr/>
        </p:nvSpPr>
        <p:spPr>
          <a:xfrm>
            <a:off x="8567928" y="4672584"/>
            <a:ext cx="2916936" cy="18288"/>
          </a:xfrm>
          <a:prstGeom prst="rect">
            <a:avLst/>
          </a:prstGeom>
          <a:solidFill>
            <a:srgbClr val="D5D2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8567928" y="4828032"/>
            <a:ext cx="2916936" cy="256032"/>
          </a:xfrm>
          <a:prstGeom prst="rect">
            <a:avLst/>
          </a:prstGeom>
          <a:noFill/>
        </p:spPr>
        <p:txBody>
          <a:bodyPr wrap="square" anchor="t" lIns="0" rIns="0" tIns="0" bIns="0">
            <a:spAutoFit/>
          </a:bodyPr>
          <a:lstStyle/>
          <a:p>
            <a:r>
              <a:rPr sz="1050" b="1" i="0" spc="120">
                <a:solidFill>
                  <a:srgbClr val="C4793A"/>
                </a:solidFill>
                <a:latin typeface="Arial"/>
              </a:rPr>
              <a:t>THE QUESTION IN MY HEAD</a:t>
            </a:r>
          </a:p>
        </p:txBody>
      </p:sp>
      <p:sp>
        <p:nvSpPr>
          <p:cNvPr id="37" name="TextBox 36"/>
          <p:cNvSpPr txBox="1"/>
          <p:nvPr/>
        </p:nvSpPr>
        <p:spPr>
          <a:xfrm>
            <a:off x="8567928" y="5148072"/>
            <a:ext cx="2916936" cy="1005840"/>
          </a:xfrm>
          <a:prstGeom prst="rect">
            <a:avLst/>
          </a:prstGeom>
          <a:noFill/>
        </p:spPr>
        <p:txBody>
          <a:bodyPr wrap="square" anchor="t" lIns="0" rIns="0" tIns="0" bIns="0">
            <a:spAutoFit/>
          </a:bodyPr>
          <a:lstStyle/>
          <a:p>
            <a:pPr algn="l"/>
            <a:r>
              <a:rPr sz="1300" b="0" i="1">
                <a:solidFill>
                  <a:srgbClr val="141413"/>
                </a:solidFill>
                <a:latin typeface="Georgia"/>
              </a:rPr>
              <a:t>Where does a real customer drop off, and does the founder even know it happens?</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9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292608"/>
            <a:ext cx="8686800" cy="274320"/>
          </a:xfrm>
          <a:prstGeom prst="rect">
            <a:avLst/>
          </a:prstGeom>
          <a:noFill/>
        </p:spPr>
        <p:txBody>
          <a:bodyPr wrap="square" anchor="t" lIns="0" rIns="0" tIns="0" bIns="0">
            <a:spAutoFit/>
          </a:bodyPr>
          <a:lstStyle/>
          <a:p>
            <a:r>
              <a:rPr sz="1100" b="1" i="0" spc="130">
                <a:solidFill>
                  <a:srgbClr val="C4793A"/>
                </a:solidFill>
                <a:latin typeface="Arial"/>
              </a:rPr>
              <a:t>THE COMPANY   ·   SECTION 07</a:t>
            </a:r>
          </a:p>
        </p:txBody>
      </p:sp>
      <p:sp>
        <p:nvSpPr>
          <p:cNvPr id="5" name="TextBox 4"/>
          <p:cNvSpPr txBox="1"/>
          <p:nvPr/>
        </p:nvSpPr>
        <p:spPr>
          <a:xfrm>
            <a:off x="502920" y="548640"/>
            <a:ext cx="7680960" cy="548640"/>
          </a:xfrm>
          <a:prstGeom prst="rect">
            <a:avLst/>
          </a:prstGeom>
          <a:noFill/>
        </p:spPr>
        <p:txBody>
          <a:bodyPr wrap="square" anchor="t" lIns="0" rIns="0" tIns="0" bIns="0">
            <a:spAutoFit/>
          </a:bodyPr>
          <a:lstStyle/>
          <a:p>
            <a:pPr algn="l"/>
            <a:r>
              <a:rPr sz="2600" b="1" i="0">
                <a:solidFill>
                  <a:srgbClr val="141413"/>
                </a:solidFill>
                <a:latin typeface="Georgia"/>
              </a:rPr>
              <a:t>Progress Since Last Round</a:t>
            </a:r>
          </a:p>
        </p:txBody>
      </p:sp>
      <p:sp>
        <p:nvSpPr>
          <p:cNvPr id="6" name="TextBox 5"/>
          <p:cNvSpPr txBox="1"/>
          <p:nvPr/>
        </p:nvSpPr>
        <p:spPr>
          <a:xfrm>
            <a:off x="521207" y="1188720"/>
            <a:ext cx="7680960" cy="457200"/>
          </a:xfrm>
          <a:prstGeom prst="rect">
            <a:avLst/>
          </a:prstGeom>
          <a:noFill/>
        </p:spPr>
        <p:txBody>
          <a:bodyPr wrap="square" anchor="t" lIns="0" rIns="0" tIns="0" bIns="0">
            <a:spAutoFit/>
          </a:bodyPr>
          <a:lstStyle/>
          <a:p>
            <a:pPr algn="l"/>
            <a:r>
              <a:rPr sz="1350" b="0" i="1">
                <a:solidFill>
                  <a:srgbClr val="5C6B4A"/>
                </a:solidFill>
                <a:latin typeface="Arial"/>
              </a:rPr>
              <a:t>What they promised at the last raise versus what they actually delivered.</a:t>
            </a:r>
          </a:p>
        </p:txBody>
      </p:sp>
      <p:sp>
        <p:nvSpPr>
          <p:cNvPr id="7" name="TextBox 6"/>
          <p:cNvSpPr txBox="1"/>
          <p:nvPr/>
        </p:nvSpPr>
        <p:spPr>
          <a:xfrm>
            <a:off x="521207" y="1627632"/>
            <a:ext cx="7680960" cy="256032"/>
          </a:xfrm>
          <a:prstGeom prst="rect">
            <a:avLst/>
          </a:prstGeom>
          <a:noFill/>
        </p:spPr>
        <p:txBody>
          <a:bodyPr wrap="square" anchor="t" lIns="0" rIns="0" tIns="0" bIns="0">
            <a:spAutoFit/>
          </a:bodyPr>
          <a:lstStyle/>
          <a:p>
            <a:r>
              <a:rPr sz="950" b="1" i="0" spc="120">
                <a:solidFill>
                  <a:srgbClr val="C4793A"/>
                </a:solidFill>
                <a:latin typeface="Arial"/>
              </a:rPr>
              <a:t>HOW I'D REPRESENT IT  ·  ILLUSTRATIVE</a:t>
            </a:r>
          </a:p>
        </p:txBody>
      </p:sp>
      <p:sp>
        <p:nvSpPr>
          <p:cNvPr id="8" name="Rounded Rectangle 7"/>
          <p:cNvSpPr/>
          <p:nvPr/>
        </p:nvSpPr>
        <p:spPr>
          <a:xfrm>
            <a:off x="502920" y="1901952"/>
            <a:ext cx="3680460" cy="4343400"/>
          </a:xfrm>
          <a:prstGeom prst="roundRect">
            <a:avLst>
              <a:gd name="adj" fmla="val 5000"/>
            </a:avLst>
          </a:prstGeom>
          <a:solidFill>
            <a:srgbClr val="FFFFFF"/>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02920" y="1901952"/>
            <a:ext cx="3680460" cy="384048"/>
          </a:xfrm>
          <a:prstGeom prst="rect">
            <a:avLst/>
          </a:prstGeom>
          <a:solidFill>
            <a:srgbClr val="5C6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0080" y="1901952"/>
            <a:ext cx="3406140" cy="384048"/>
          </a:xfrm>
          <a:prstGeom prst="rect">
            <a:avLst/>
          </a:prstGeom>
          <a:noFill/>
        </p:spPr>
        <p:txBody>
          <a:bodyPr wrap="square" anchor="ctr" lIns="0" rIns="0" tIns="0" bIns="0">
            <a:spAutoFit/>
          </a:bodyPr>
          <a:lstStyle/>
          <a:p>
            <a:pPr algn="l"/>
            <a:r>
              <a:rPr sz="1200" b="1" i="0">
                <a:solidFill>
                  <a:srgbClr val="FFFFFF"/>
                </a:solidFill>
                <a:latin typeface="Arial"/>
              </a:rPr>
              <a:t>PROMISED LAST ROUND</a:t>
            </a:r>
          </a:p>
        </p:txBody>
      </p:sp>
      <p:sp>
        <p:nvSpPr>
          <p:cNvPr id="11" name="TextBox 10"/>
          <p:cNvSpPr txBox="1"/>
          <p:nvPr/>
        </p:nvSpPr>
        <p:spPr>
          <a:xfrm>
            <a:off x="667512" y="2414016"/>
            <a:ext cx="3369564" cy="3703320"/>
          </a:xfrm>
          <a:prstGeom prst="rect">
            <a:avLst/>
          </a:prstGeom>
          <a:noFill/>
        </p:spPr>
        <p:txBody>
          <a:bodyPr wrap="square" anchor="t" lIns="0" rIns="0" tIns="0" bIns="0">
            <a:spAutoFit/>
          </a:bodyPr>
          <a:lstStyle/>
          <a:p>
            <a:pPr>
              <a:spcAft>
                <a:spcPts val="600"/>
              </a:spcAft>
            </a:pPr>
            <a:r>
              <a:rPr sz="1100" b="1" i="0">
                <a:solidFill>
                  <a:srgbClr val="5C6B4A"/>
                </a:solidFill>
                <a:latin typeface="Arial"/>
              </a:rPr>
              <a:t>•  </a:t>
            </a:r>
            <a:r>
              <a:rPr sz="1150" b="0" i="0">
                <a:solidFill>
                  <a:srgbClr val="4A4A47"/>
                </a:solidFill>
                <a:latin typeface="Arial"/>
              </a:rPr>
              <a:t>Ship v2 of the platform</a:t>
            </a:r>
          </a:p>
          <a:p>
            <a:pPr>
              <a:spcAft>
                <a:spcPts val="600"/>
              </a:spcAft>
            </a:pPr>
            <a:r>
              <a:rPr sz="1100" b="1" i="0">
                <a:solidFill>
                  <a:srgbClr val="5C6B4A"/>
                </a:solidFill>
                <a:latin typeface="Arial"/>
              </a:rPr>
              <a:t>•  </a:t>
            </a:r>
            <a:r>
              <a:rPr sz="1150" b="0" i="0">
                <a:solidFill>
                  <a:srgbClr val="4A4A47"/>
                </a:solidFill>
                <a:latin typeface="Arial"/>
              </a:rPr>
              <a:t>Reach $1M ARR</a:t>
            </a:r>
          </a:p>
          <a:p>
            <a:pPr>
              <a:spcAft>
                <a:spcPts val="600"/>
              </a:spcAft>
            </a:pPr>
            <a:r>
              <a:rPr sz="1100" b="1" i="0">
                <a:solidFill>
                  <a:srgbClr val="5C6B4A"/>
                </a:solidFill>
                <a:latin typeface="Arial"/>
              </a:rPr>
              <a:t>•  </a:t>
            </a:r>
            <a:r>
              <a:rPr sz="1150" b="0" i="0">
                <a:solidFill>
                  <a:srgbClr val="4A4A47"/>
                </a:solidFill>
                <a:latin typeface="Arial"/>
              </a:rPr>
              <a:t>Hire VP Sales</a:t>
            </a:r>
          </a:p>
          <a:p>
            <a:pPr>
              <a:spcAft>
                <a:spcPts val="600"/>
              </a:spcAft>
            </a:pPr>
            <a:r>
              <a:rPr sz="1100" b="1" i="0">
                <a:solidFill>
                  <a:srgbClr val="5C6B4A"/>
                </a:solidFill>
                <a:latin typeface="Arial"/>
              </a:rPr>
              <a:t>•  </a:t>
            </a:r>
            <a:r>
              <a:rPr sz="1150" b="0" i="0">
                <a:solidFill>
                  <a:srgbClr val="4A4A47"/>
                </a:solidFill>
                <a:latin typeface="Arial"/>
              </a:rPr>
              <a:t>Sign 2 marquee logos</a:t>
            </a:r>
          </a:p>
        </p:txBody>
      </p:sp>
      <p:sp>
        <p:nvSpPr>
          <p:cNvPr id="12" name="Rounded Rectangle 11"/>
          <p:cNvSpPr/>
          <p:nvPr/>
        </p:nvSpPr>
        <p:spPr>
          <a:xfrm>
            <a:off x="4503420" y="1901952"/>
            <a:ext cx="3680460" cy="4343400"/>
          </a:xfrm>
          <a:prstGeom prst="roundRect">
            <a:avLst>
              <a:gd name="adj" fmla="val 5000"/>
            </a:avLst>
          </a:prstGeom>
          <a:solidFill>
            <a:srgbClr val="FFFFFF"/>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4503420" y="1901952"/>
            <a:ext cx="3680460" cy="384048"/>
          </a:xfrm>
          <a:prstGeom prst="rect">
            <a:avLst/>
          </a:prstGeom>
          <a:solidFill>
            <a:srgbClr val="5C6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640580" y="1901952"/>
            <a:ext cx="3406140" cy="384048"/>
          </a:xfrm>
          <a:prstGeom prst="rect">
            <a:avLst/>
          </a:prstGeom>
          <a:noFill/>
        </p:spPr>
        <p:txBody>
          <a:bodyPr wrap="square" anchor="ctr" lIns="0" rIns="0" tIns="0" bIns="0">
            <a:spAutoFit/>
          </a:bodyPr>
          <a:lstStyle/>
          <a:p>
            <a:pPr algn="l"/>
            <a:r>
              <a:rPr sz="1200" b="1" i="0">
                <a:solidFill>
                  <a:srgbClr val="FFFFFF"/>
                </a:solidFill>
                <a:latin typeface="Arial"/>
              </a:rPr>
              <a:t>ACTUALLY DELIVERED</a:t>
            </a:r>
          </a:p>
        </p:txBody>
      </p:sp>
      <p:sp>
        <p:nvSpPr>
          <p:cNvPr id="15" name="TextBox 14"/>
          <p:cNvSpPr txBox="1"/>
          <p:nvPr/>
        </p:nvSpPr>
        <p:spPr>
          <a:xfrm>
            <a:off x="4668012" y="2414016"/>
            <a:ext cx="3369564" cy="3703320"/>
          </a:xfrm>
          <a:prstGeom prst="rect">
            <a:avLst/>
          </a:prstGeom>
          <a:noFill/>
        </p:spPr>
        <p:txBody>
          <a:bodyPr wrap="square" anchor="t" lIns="0" rIns="0" tIns="0" bIns="0">
            <a:spAutoFit/>
          </a:bodyPr>
          <a:lstStyle/>
          <a:p>
            <a:pPr>
              <a:spcAft>
                <a:spcPts val="600"/>
              </a:spcAft>
            </a:pPr>
            <a:r>
              <a:rPr sz="1100" b="1" i="0">
                <a:solidFill>
                  <a:srgbClr val="5C6B4A"/>
                </a:solidFill>
                <a:latin typeface="Arial"/>
              </a:rPr>
              <a:t>•  </a:t>
            </a:r>
            <a:r>
              <a:rPr sz="1150" b="0" i="0">
                <a:solidFill>
                  <a:srgbClr val="4A4A47"/>
                </a:solidFill>
                <a:latin typeface="Arial"/>
              </a:rPr>
              <a:t>v2 shipped, on time</a:t>
            </a:r>
          </a:p>
          <a:p>
            <a:pPr>
              <a:spcAft>
                <a:spcPts val="600"/>
              </a:spcAft>
            </a:pPr>
            <a:r>
              <a:rPr sz="1100" b="1" i="0">
                <a:solidFill>
                  <a:srgbClr val="5C6B4A"/>
                </a:solidFill>
                <a:latin typeface="Arial"/>
              </a:rPr>
              <a:t>•  </a:t>
            </a:r>
            <a:r>
              <a:rPr sz="1150" b="0" i="0">
                <a:solidFill>
                  <a:srgbClr val="4A4A47"/>
                </a:solidFill>
                <a:latin typeface="Arial"/>
              </a:rPr>
              <a:t>$2.4M ARR, ahead of plan</a:t>
            </a:r>
          </a:p>
          <a:p>
            <a:pPr>
              <a:spcAft>
                <a:spcPts val="600"/>
              </a:spcAft>
            </a:pPr>
            <a:r>
              <a:rPr sz="1100" b="1" i="0">
                <a:solidFill>
                  <a:srgbClr val="5C6B4A"/>
                </a:solidFill>
                <a:latin typeface="Arial"/>
              </a:rPr>
              <a:t>•  </a:t>
            </a:r>
            <a:r>
              <a:rPr sz="1150" b="0" i="0">
                <a:solidFill>
                  <a:srgbClr val="4A4A47"/>
                </a:solidFill>
                <a:latin typeface="Arial"/>
              </a:rPr>
              <a:t>VP Sales hired from a category leader</a:t>
            </a:r>
          </a:p>
          <a:p>
            <a:pPr>
              <a:spcAft>
                <a:spcPts val="600"/>
              </a:spcAft>
            </a:pPr>
            <a:r>
              <a:rPr sz="1100" b="1" i="0">
                <a:solidFill>
                  <a:srgbClr val="5C6B4A"/>
                </a:solidFill>
                <a:latin typeface="Arial"/>
              </a:rPr>
              <a:t>•  </a:t>
            </a:r>
            <a:r>
              <a:rPr sz="1150" b="0" i="0">
                <a:solidFill>
                  <a:srgbClr val="4A4A47"/>
                </a:solidFill>
                <a:latin typeface="Arial"/>
              </a:rPr>
              <a:t>3 marquee logos signed</a:t>
            </a:r>
          </a:p>
        </p:txBody>
      </p:sp>
      <p:sp>
        <p:nvSpPr>
          <p:cNvPr id="16" name="Rounded Rectangle 15"/>
          <p:cNvSpPr/>
          <p:nvPr/>
        </p:nvSpPr>
        <p:spPr>
          <a:xfrm>
            <a:off x="8366760" y="1901952"/>
            <a:ext cx="3319272" cy="4343400"/>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567928" y="2084832"/>
            <a:ext cx="2916936" cy="256032"/>
          </a:xfrm>
          <a:prstGeom prst="rect">
            <a:avLst/>
          </a:prstGeom>
          <a:noFill/>
        </p:spPr>
        <p:txBody>
          <a:bodyPr wrap="square" anchor="t" lIns="0" rIns="0" tIns="0" bIns="0">
            <a:spAutoFit/>
          </a:bodyPr>
          <a:lstStyle/>
          <a:p>
            <a:r>
              <a:rPr sz="1050" b="1" i="0" spc="120">
                <a:solidFill>
                  <a:srgbClr val="5C6B4A"/>
                </a:solidFill>
                <a:latin typeface="Arial"/>
              </a:rPr>
              <a:t>WHAT I LOOK FOR</a:t>
            </a:r>
          </a:p>
        </p:txBody>
      </p:sp>
      <p:sp>
        <p:nvSpPr>
          <p:cNvPr id="18" name="TextBox 17"/>
          <p:cNvSpPr txBox="1"/>
          <p:nvPr/>
        </p:nvSpPr>
        <p:spPr>
          <a:xfrm>
            <a:off x="8567928" y="2377440"/>
            <a:ext cx="2916936" cy="2377440"/>
          </a:xfrm>
          <a:prstGeom prst="rect">
            <a:avLst/>
          </a:prstGeom>
          <a:noFill/>
        </p:spPr>
        <p:txBody>
          <a:bodyPr wrap="square" anchor="t" lIns="0" rIns="0" tIns="0" bIns="0">
            <a:spAutoFit/>
          </a:bodyPr>
          <a:lstStyle/>
          <a:p>
            <a:pPr>
              <a:spcAft>
                <a:spcPts val="700"/>
              </a:spcAft>
            </a:pPr>
            <a:r>
              <a:rPr sz="1150" b="1" i="0">
                <a:solidFill>
                  <a:srgbClr val="C4793A"/>
                </a:solidFill>
                <a:latin typeface="Arial"/>
              </a:rPr>
              <a:t>•  </a:t>
            </a:r>
            <a:r>
              <a:rPr sz="1200" b="0" i="0">
                <a:solidFill>
                  <a:srgbClr val="4A4A47"/>
                </a:solidFill>
                <a:latin typeface="Arial"/>
              </a:rPr>
              <a:t>The milestones they set at the last round, and whether they hit them.</a:t>
            </a:r>
          </a:p>
          <a:p>
            <a:pPr>
              <a:spcAft>
                <a:spcPts val="700"/>
              </a:spcAft>
            </a:pPr>
            <a:r>
              <a:rPr sz="1150" b="1" i="0">
                <a:solidFill>
                  <a:srgbClr val="C4793A"/>
                </a:solidFill>
                <a:latin typeface="Arial"/>
              </a:rPr>
              <a:t>•  </a:t>
            </a:r>
            <a:r>
              <a:rPr sz="1200" b="0" i="0">
                <a:solidFill>
                  <a:srgbClr val="4A4A47"/>
                </a:solidFill>
                <a:latin typeface="Arial"/>
              </a:rPr>
              <a:t>The pace: how much they did with how much money and time.</a:t>
            </a:r>
          </a:p>
          <a:p>
            <a:pPr>
              <a:spcAft>
                <a:spcPts val="700"/>
              </a:spcAft>
            </a:pPr>
            <a:r>
              <a:rPr sz="1150" b="1" i="0">
                <a:solidFill>
                  <a:srgbClr val="C4793A"/>
                </a:solidFill>
                <a:latin typeface="Arial"/>
              </a:rPr>
              <a:t>•  </a:t>
            </a:r>
            <a:r>
              <a:rPr sz="1200" b="0" i="0">
                <a:solidFill>
                  <a:srgbClr val="4A4A47"/>
                </a:solidFill>
                <a:latin typeface="Arial"/>
              </a:rPr>
              <a:t>Where they missed, and whether they can explain it honestly.</a:t>
            </a:r>
          </a:p>
        </p:txBody>
      </p:sp>
      <p:sp>
        <p:nvSpPr>
          <p:cNvPr id="19" name="Rectangle 18"/>
          <p:cNvSpPr/>
          <p:nvPr/>
        </p:nvSpPr>
        <p:spPr>
          <a:xfrm>
            <a:off x="8567928" y="4672584"/>
            <a:ext cx="2916936" cy="18288"/>
          </a:xfrm>
          <a:prstGeom prst="rect">
            <a:avLst/>
          </a:prstGeom>
          <a:solidFill>
            <a:srgbClr val="D5D2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567928" y="4828032"/>
            <a:ext cx="2916936" cy="256032"/>
          </a:xfrm>
          <a:prstGeom prst="rect">
            <a:avLst/>
          </a:prstGeom>
          <a:noFill/>
        </p:spPr>
        <p:txBody>
          <a:bodyPr wrap="square" anchor="t" lIns="0" rIns="0" tIns="0" bIns="0">
            <a:spAutoFit/>
          </a:bodyPr>
          <a:lstStyle/>
          <a:p>
            <a:r>
              <a:rPr sz="1050" b="1" i="0" spc="120">
                <a:solidFill>
                  <a:srgbClr val="C4793A"/>
                </a:solidFill>
                <a:latin typeface="Arial"/>
              </a:rPr>
              <a:t>THE QUESTION IN MY HEAD</a:t>
            </a:r>
          </a:p>
        </p:txBody>
      </p:sp>
      <p:sp>
        <p:nvSpPr>
          <p:cNvPr id="21" name="TextBox 20"/>
          <p:cNvSpPr txBox="1"/>
          <p:nvPr/>
        </p:nvSpPr>
        <p:spPr>
          <a:xfrm>
            <a:off x="8567928" y="5148072"/>
            <a:ext cx="2916936" cy="1005840"/>
          </a:xfrm>
          <a:prstGeom prst="rect">
            <a:avLst/>
          </a:prstGeom>
          <a:noFill/>
        </p:spPr>
        <p:txBody>
          <a:bodyPr wrap="square" anchor="t" lIns="0" rIns="0" tIns="0" bIns="0">
            <a:spAutoFit/>
          </a:bodyPr>
          <a:lstStyle/>
          <a:p>
            <a:pPr algn="l"/>
            <a:r>
              <a:rPr sz="1300" b="0" i="1">
                <a:solidFill>
                  <a:srgbClr val="141413"/>
                </a:solidFill>
                <a:latin typeface="Georgia"/>
              </a:rPr>
              <a:t>Did they make good on the last round, and if not, do they own it?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4141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2651760"/>
            <a:ext cx="10515600" cy="365760"/>
          </a:xfrm>
          <a:prstGeom prst="rect">
            <a:avLst/>
          </a:prstGeom>
          <a:noFill/>
        </p:spPr>
        <p:txBody>
          <a:bodyPr wrap="square" anchor="t" lIns="0" rIns="0" tIns="0" bIns="0">
            <a:spAutoFit/>
          </a:bodyPr>
          <a:lstStyle/>
          <a:p>
            <a:r>
              <a:rPr sz="1500" b="1" i="0" spc="240">
                <a:solidFill>
                  <a:srgbClr val="C4793A"/>
                </a:solidFill>
                <a:latin typeface="Arial"/>
              </a:rPr>
              <a:t>THE MARKET</a:t>
            </a:r>
          </a:p>
        </p:txBody>
      </p:sp>
      <p:sp>
        <p:nvSpPr>
          <p:cNvPr id="5" name="TextBox 4"/>
          <p:cNvSpPr txBox="1"/>
          <p:nvPr/>
        </p:nvSpPr>
        <p:spPr>
          <a:xfrm>
            <a:off x="804672" y="3108960"/>
            <a:ext cx="10607040" cy="1097280"/>
          </a:xfrm>
          <a:prstGeom prst="rect">
            <a:avLst/>
          </a:prstGeom>
          <a:noFill/>
        </p:spPr>
        <p:txBody>
          <a:bodyPr wrap="square" anchor="t" lIns="0" rIns="0" tIns="0" bIns="0">
            <a:spAutoFit/>
          </a:bodyPr>
          <a:lstStyle/>
          <a:p>
            <a:r>
              <a:rPr sz="4400" b="1" i="0">
                <a:solidFill>
                  <a:srgbClr val="ECEAE2"/>
                </a:solidFill>
                <a:latin typeface="Georgia"/>
              </a:rPr>
              <a:t>The Market</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9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292608"/>
            <a:ext cx="8686800" cy="274320"/>
          </a:xfrm>
          <a:prstGeom prst="rect">
            <a:avLst/>
          </a:prstGeom>
          <a:noFill/>
        </p:spPr>
        <p:txBody>
          <a:bodyPr wrap="square" anchor="t" lIns="0" rIns="0" tIns="0" bIns="0">
            <a:spAutoFit/>
          </a:bodyPr>
          <a:lstStyle/>
          <a:p>
            <a:r>
              <a:rPr sz="1100" b="1" i="0" spc="130">
                <a:solidFill>
                  <a:srgbClr val="C4793A"/>
                </a:solidFill>
                <a:latin typeface="Arial"/>
              </a:rPr>
              <a:t>THE MARKET   ·   SECTION 08</a:t>
            </a:r>
          </a:p>
        </p:txBody>
      </p:sp>
      <p:sp>
        <p:nvSpPr>
          <p:cNvPr id="5" name="TextBox 4"/>
          <p:cNvSpPr txBox="1"/>
          <p:nvPr/>
        </p:nvSpPr>
        <p:spPr>
          <a:xfrm>
            <a:off x="502920" y="548640"/>
            <a:ext cx="7680960" cy="548640"/>
          </a:xfrm>
          <a:prstGeom prst="rect">
            <a:avLst/>
          </a:prstGeom>
          <a:noFill/>
        </p:spPr>
        <p:txBody>
          <a:bodyPr wrap="square" anchor="t" lIns="0" rIns="0" tIns="0" bIns="0">
            <a:spAutoFit/>
          </a:bodyPr>
          <a:lstStyle/>
          <a:p>
            <a:pPr algn="l"/>
            <a:r>
              <a:rPr sz="2600" b="1" i="0">
                <a:solidFill>
                  <a:srgbClr val="141413"/>
                </a:solidFill>
                <a:latin typeface="Georgia"/>
              </a:rPr>
              <a:t>Competition</a:t>
            </a:r>
          </a:p>
        </p:txBody>
      </p:sp>
      <p:sp>
        <p:nvSpPr>
          <p:cNvPr id="6" name="TextBox 5"/>
          <p:cNvSpPr txBox="1"/>
          <p:nvPr/>
        </p:nvSpPr>
        <p:spPr>
          <a:xfrm>
            <a:off x="521207" y="1188720"/>
            <a:ext cx="7680960" cy="457200"/>
          </a:xfrm>
          <a:prstGeom prst="rect">
            <a:avLst/>
          </a:prstGeom>
          <a:noFill/>
        </p:spPr>
        <p:txBody>
          <a:bodyPr wrap="square" anchor="t" lIns="0" rIns="0" tIns="0" bIns="0">
            <a:spAutoFit/>
          </a:bodyPr>
          <a:lstStyle/>
          <a:p>
            <a:pPr algn="l"/>
            <a:r>
              <a:rPr sz="1350" b="0" i="1">
                <a:solidFill>
                  <a:srgbClr val="5C6B4A"/>
                </a:solidFill>
                <a:latin typeface="Arial"/>
              </a:rPr>
              <a:t>The honest landscape, ranked most competitive to least, including 'do nothing'.</a:t>
            </a:r>
          </a:p>
        </p:txBody>
      </p:sp>
      <p:sp>
        <p:nvSpPr>
          <p:cNvPr id="7" name="TextBox 6"/>
          <p:cNvSpPr txBox="1"/>
          <p:nvPr/>
        </p:nvSpPr>
        <p:spPr>
          <a:xfrm>
            <a:off x="521207" y="1627632"/>
            <a:ext cx="7680960" cy="256032"/>
          </a:xfrm>
          <a:prstGeom prst="rect">
            <a:avLst/>
          </a:prstGeom>
          <a:noFill/>
        </p:spPr>
        <p:txBody>
          <a:bodyPr wrap="square" anchor="t" lIns="0" rIns="0" tIns="0" bIns="0">
            <a:spAutoFit/>
          </a:bodyPr>
          <a:lstStyle/>
          <a:p>
            <a:r>
              <a:rPr sz="950" b="1" i="0" spc="120">
                <a:solidFill>
                  <a:srgbClr val="C4793A"/>
                </a:solidFill>
                <a:latin typeface="Arial"/>
              </a:rPr>
              <a:t>HOW I'D REPRESENT IT  ·  ILLUSTRATIVE</a:t>
            </a:r>
          </a:p>
        </p:txBody>
      </p:sp>
      <p:graphicFrame>
        <p:nvGraphicFramePr>
          <p:cNvPr id="8" name="Table 7"/>
          <p:cNvGraphicFramePr>
            <a:graphicFrameLocks noGrp="1"/>
          </p:cNvGraphicFramePr>
          <p:nvPr/>
        </p:nvGraphicFramePr>
        <p:xfrm>
          <a:off x="502920" y="1901952"/>
          <a:ext cx="7680959" cy="4343400"/>
        </p:xfrm>
        <a:graphic>
          <a:graphicData uri="http://schemas.openxmlformats.org/drawingml/2006/table">
            <a:tbl>
              <a:tblPr>
                <a:tableStyleId>{5C22544A-7EE6-4342-B048-85BDC9FD1C3A}</a:tableStyleId>
              </a:tblPr>
              <a:tblGrid>
                <a:gridCol w="1624818"/>
                <a:gridCol w="1772529"/>
                <a:gridCol w="1181686"/>
                <a:gridCol w="3101926"/>
              </a:tblGrid>
              <a:tr h="868680">
                <a:tc>
                  <a:txBody>
                    <a:bodyPr wrap="square"/>
                    <a:lstStyle/>
                    <a:p>
                      <a:pPr algn="l"/>
                      <a:r>
                        <a:rPr sz="1050" b="1">
                          <a:solidFill>
                            <a:srgbClr val="FFFFFF"/>
                          </a:solidFill>
                          <a:latin typeface="Arial"/>
                        </a:rPr>
                        <a:t>Competitor</a:t>
                      </a:r>
                    </a:p>
                  </a:txBody>
                  <a:tcPr anchor="ctr" marL="82296" marR="64008" marT="18288" marB="18288">
                    <a:solidFill>
                      <a:srgbClr val="141413"/>
                    </a:solidFill>
                  </a:tcPr>
                </a:tc>
                <a:tc>
                  <a:txBody>
                    <a:bodyPr wrap="square"/>
                    <a:lstStyle/>
                    <a:p>
                      <a:pPr algn="l"/>
                      <a:r>
                        <a:rPr sz="1050" b="1">
                          <a:solidFill>
                            <a:srgbClr val="FFFFFF"/>
                          </a:solidFill>
                          <a:latin typeface="Arial"/>
                        </a:rPr>
                        <a:t>Focus</a:t>
                      </a:r>
                    </a:p>
                  </a:txBody>
                  <a:tcPr anchor="ctr" marL="82296" marR="64008" marT="18288" marB="18288">
                    <a:solidFill>
                      <a:srgbClr val="141413"/>
                    </a:solidFill>
                  </a:tcPr>
                </a:tc>
                <a:tc>
                  <a:txBody>
                    <a:bodyPr wrap="square"/>
                    <a:lstStyle/>
                    <a:p>
                      <a:pPr algn="l"/>
                      <a:r>
                        <a:rPr sz="1050" b="1">
                          <a:solidFill>
                            <a:srgbClr val="FFFFFF"/>
                          </a:solidFill>
                          <a:latin typeface="Arial"/>
                        </a:rPr>
                        <a:t>Raised</a:t>
                      </a:r>
                    </a:p>
                  </a:txBody>
                  <a:tcPr anchor="ctr" marL="82296" marR="64008" marT="18288" marB="18288">
                    <a:solidFill>
                      <a:srgbClr val="141413"/>
                    </a:solidFill>
                  </a:tcPr>
                </a:tc>
                <a:tc>
                  <a:txBody>
                    <a:bodyPr wrap="square"/>
                    <a:lstStyle/>
                    <a:p>
                      <a:pPr algn="l"/>
                      <a:r>
                        <a:rPr sz="1050" b="1">
                          <a:solidFill>
                            <a:srgbClr val="FFFFFF"/>
                          </a:solidFill>
                          <a:latin typeface="Arial"/>
                        </a:rPr>
                        <a:t>Where they win / lose</a:t>
                      </a:r>
                    </a:p>
                  </a:txBody>
                  <a:tcPr anchor="ctr" marL="82296" marR="64008" marT="18288" marB="18288">
                    <a:solidFill>
                      <a:srgbClr val="141413"/>
                    </a:solidFill>
                  </a:tcPr>
                </a:tc>
              </a:tr>
              <a:tr h="868680">
                <a:tc>
                  <a:txBody>
                    <a:bodyPr wrap="square"/>
                    <a:lstStyle/>
                    <a:p>
                      <a:pPr algn="l"/>
                      <a:r>
                        <a:rPr sz="1050" b="0">
                          <a:solidFill>
                            <a:srgbClr val="141413"/>
                          </a:solidFill>
                          <a:latin typeface="Arial"/>
                        </a:rPr>
                        <a:t>Incumbent A</a:t>
                      </a:r>
                    </a:p>
                  </a:txBody>
                  <a:tcPr anchor="ctr" marL="82296" marR="64008" marT="18288" marB="18288">
                    <a:solidFill>
                      <a:srgbClr val="FFFFFF"/>
                    </a:solidFill>
                  </a:tcPr>
                </a:tc>
                <a:tc>
                  <a:txBody>
                    <a:bodyPr wrap="square"/>
                    <a:lstStyle/>
                    <a:p>
                      <a:pPr algn="l"/>
                      <a:r>
                        <a:rPr sz="1050" b="0">
                          <a:solidFill>
                            <a:srgbClr val="141413"/>
                          </a:solidFill>
                          <a:latin typeface="Arial"/>
                        </a:rPr>
                        <a:t>Enterprise, full suite</a:t>
                      </a:r>
                    </a:p>
                  </a:txBody>
                  <a:tcPr anchor="ctr" marL="82296" marR="64008" marT="18288" marB="18288">
                    <a:solidFill>
                      <a:srgbClr val="FFFFFF"/>
                    </a:solidFill>
                  </a:tcPr>
                </a:tc>
                <a:tc>
                  <a:txBody>
                    <a:bodyPr wrap="square"/>
                    <a:lstStyle/>
                    <a:p>
                      <a:pPr algn="r"/>
                      <a:r>
                        <a:rPr sz="1050" b="0">
                          <a:solidFill>
                            <a:srgbClr val="141413"/>
                          </a:solidFill>
                          <a:latin typeface="Arial"/>
                        </a:rPr>
                        <a:t>$1.2B</a:t>
                      </a:r>
                    </a:p>
                  </a:txBody>
                  <a:tcPr anchor="ctr" marL="82296" marR="64008" marT="18288" marB="18288">
                    <a:solidFill>
                      <a:srgbClr val="FFFFFF"/>
                    </a:solidFill>
                  </a:tcPr>
                </a:tc>
                <a:tc>
                  <a:txBody>
                    <a:bodyPr wrap="square"/>
                    <a:lstStyle/>
                    <a:p>
                      <a:pPr algn="l"/>
                      <a:r>
                        <a:rPr sz="1050" b="0">
                          <a:solidFill>
                            <a:srgbClr val="141413"/>
                          </a:solidFill>
                          <a:latin typeface="Arial"/>
                        </a:rPr>
                        <a:t>Wins on brand; loses on price + speed</a:t>
                      </a:r>
                    </a:p>
                  </a:txBody>
                  <a:tcPr anchor="ctr" marL="82296" marR="64008" marT="18288" marB="18288">
                    <a:solidFill>
                      <a:srgbClr val="FFFFFF"/>
                    </a:solidFill>
                  </a:tcPr>
                </a:tc>
              </a:tr>
              <a:tr h="868680">
                <a:tc>
                  <a:txBody>
                    <a:bodyPr wrap="square"/>
                    <a:lstStyle/>
                    <a:p>
                      <a:pPr algn="l"/>
                      <a:r>
                        <a:rPr sz="1050" b="0">
                          <a:solidFill>
                            <a:srgbClr val="141413"/>
                          </a:solidFill>
                          <a:latin typeface="Arial"/>
                        </a:rPr>
                        <a:t>Startup B</a:t>
                      </a:r>
                    </a:p>
                  </a:txBody>
                  <a:tcPr anchor="ctr" marL="82296" marR="64008" marT="18288" marB="18288">
                    <a:solidFill>
                      <a:srgbClr val="F4F2EC"/>
                    </a:solidFill>
                  </a:tcPr>
                </a:tc>
                <a:tc>
                  <a:txBody>
                    <a:bodyPr wrap="square"/>
                    <a:lstStyle/>
                    <a:p>
                      <a:pPr algn="l"/>
                      <a:r>
                        <a:rPr sz="1050" b="0">
                          <a:solidFill>
                            <a:srgbClr val="141413"/>
                          </a:solidFill>
                          <a:latin typeface="Arial"/>
                        </a:rPr>
                        <a:t>SMB, low-code</a:t>
                      </a:r>
                    </a:p>
                  </a:txBody>
                  <a:tcPr anchor="ctr" marL="82296" marR="64008" marT="18288" marB="18288">
                    <a:solidFill>
                      <a:srgbClr val="F4F2EC"/>
                    </a:solidFill>
                  </a:tcPr>
                </a:tc>
                <a:tc>
                  <a:txBody>
                    <a:bodyPr wrap="square"/>
                    <a:lstStyle/>
                    <a:p>
                      <a:pPr algn="r"/>
                      <a:r>
                        <a:rPr sz="1050" b="0">
                          <a:solidFill>
                            <a:srgbClr val="141413"/>
                          </a:solidFill>
                          <a:latin typeface="Arial"/>
                        </a:rPr>
                        <a:t>$18M</a:t>
                      </a:r>
                    </a:p>
                  </a:txBody>
                  <a:tcPr anchor="ctr" marL="82296" marR="64008" marT="18288" marB="18288">
                    <a:solidFill>
                      <a:srgbClr val="F4F2EC"/>
                    </a:solidFill>
                  </a:tcPr>
                </a:tc>
                <a:tc>
                  <a:txBody>
                    <a:bodyPr wrap="square"/>
                    <a:lstStyle/>
                    <a:p>
                      <a:pPr algn="l"/>
                      <a:r>
                        <a:rPr sz="1050" b="0">
                          <a:solidFill>
                            <a:srgbClr val="141413"/>
                          </a:solidFill>
                          <a:latin typeface="Arial"/>
                        </a:rPr>
                        <a:t>Cheap; loses on depth + reliability</a:t>
                      </a:r>
                    </a:p>
                  </a:txBody>
                  <a:tcPr anchor="ctr" marL="82296" marR="64008" marT="18288" marB="18288">
                    <a:solidFill>
                      <a:srgbClr val="F4F2EC"/>
                    </a:solidFill>
                  </a:tcPr>
                </a:tc>
              </a:tr>
              <a:tr h="868680">
                <a:tc>
                  <a:txBody>
                    <a:bodyPr wrap="square"/>
                    <a:lstStyle/>
                    <a:p>
                      <a:pPr algn="l"/>
                      <a:r>
                        <a:rPr sz="1050" b="0">
                          <a:solidFill>
                            <a:srgbClr val="141413"/>
                          </a:solidFill>
                          <a:latin typeface="Arial"/>
                        </a:rPr>
                        <a:t>Status quo</a:t>
                      </a:r>
                    </a:p>
                  </a:txBody>
                  <a:tcPr anchor="ctr" marL="82296" marR="64008" marT="18288" marB="18288">
                    <a:solidFill>
                      <a:srgbClr val="FFFFFF"/>
                    </a:solidFill>
                  </a:tcPr>
                </a:tc>
                <a:tc>
                  <a:txBody>
                    <a:bodyPr wrap="square"/>
                    <a:lstStyle/>
                    <a:p>
                      <a:pPr algn="l"/>
                      <a:r>
                        <a:rPr sz="1050" b="0">
                          <a:solidFill>
                            <a:srgbClr val="141413"/>
                          </a:solidFill>
                          <a:latin typeface="Arial"/>
                        </a:rPr>
                        <a:t>In-house / manual</a:t>
                      </a:r>
                    </a:p>
                  </a:txBody>
                  <a:tcPr anchor="ctr" marL="82296" marR="64008" marT="18288" marB="18288">
                    <a:solidFill>
                      <a:srgbClr val="FFFFFF"/>
                    </a:solidFill>
                  </a:tcPr>
                </a:tc>
                <a:tc>
                  <a:txBody>
                    <a:bodyPr wrap="square"/>
                    <a:lstStyle/>
                    <a:p>
                      <a:pPr algn="r"/>
                      <a:r>
                        <a:rPr sz="1050" b="0">
                          <a:solidFill>
                            <a:srgbClr val="141413"/>
                          </a:solidFill>
                          <a:latin typeface="Arial"/>
                        </a:rPr>
                        <a:t>—</a:t>
                      </a:r>
                    </a:p>
                  </a:txBody>
                  <a:tcPr anchor="ctr" marL="82296" marR="64008" marT="18288" marB="18288">
                    <a:solidFill>
                      <a:srgbClr val="FFFFFF"/>
                    </a:solidFill>
                  </a:tcPr>
                </a:tc>
                <a:tc>
                  <a:txBody>
                    <a:bodyPr wrap="square"/>
                    <a:lstStyle/>
                    <a:p>
                      <a:pPr algn="l"/>
                      <a:r>
                        <a:rPr sz="1050" b="0">
                          <a:solidFill>
                            <a:srgbClr val="141413"/>
                          </a:solidFill>
                          <a:latin typeface="Arial"/>
                        </a:rPr>
                        <a:t>Free-ish; loses on time + error rate</a:t>
                      </a:r>
                    </a:p>
                  </a:txBody>
                  <a:tcPr anchor="ctr" marL="82296" marR="64008" marT="18288" marB="18288">
                    <a:solidFill>
                      <a:srgbClr val="FFFFFF"/>
                    </a:solidFill>
                  </a:tcPr>
                </a:tc>
              </a:tr>
              <a:tr h="868680">
                <a:tc>
                  <a:txBody>
                    <a:bodyPr wrap="square"/>
                    <a:lstStyle/>
                    <a:p>
                      <a:pPr algn="l"/>
                      <a:r>
                        <a:rPr sz="1050" b="0">
                          <a:solidFill>
                            <a:srgbClr val="141413"/>
                          </a:solidFill>
                          <a:latin typeface="Arial"/>
                        </a:rPr>
                        <a:t>Us</a:t>
                      </a:r>
                    </a:p>
                  </a:txBody>
                  <a:tcPr anchor="ctr" marL="82296" marR="64008" marT="18288" marB="18288">
                    <a:solidFill>
                      <a:srgbClr val="F4F2EC"/>
                    </a:solidFill>
                  </a:tcPr>
                </a:tc>
                <a:tc>
                  <a:txBody>
                    <a:bodyPr wrap="square"/>
                    <a:lstStyle/>
                    <a:p>
                      <a:pPr algn="l"/>
                      <a:r>
                        <a:rPr sz="1050" b="0">
                          <a:solidFill>
                            <a:srgbClr val="141413"/>
                          </a:solidFill>
                          <a:latin typeface="Arial"/>
                        </a:rPr>
                        <a:t>Mid-market, focused</a:t>
                      </a:r>
                    </a:p>
                  </a:txBody>
                  <a:tcPr anchor="ctr" marL="82296" marR="64008" marT="18288" marB="18288">
                    <a:solidFill>
                      <a:srgbClr val="F4F2EC"/>
                    </a:solidFill>
                  </a:tcPr>
                </a:tc>
                <a:tc>
                  <a:txBody>
                    <a:bodyPr wrap="square"/>
                    <a:lstStyle/>
                    <a:p>
                      <a:pPr algn="r"/>
                      <a:r>
                        <a:rPr sz="1050" b="0">
                          <a:solidFill>
                            <a:srgbClr val="141413"/>
                          </a:solidFill>
                          <a:latin typeface="Arial"/>
                        </a:rPr>
                        <a:t>$6M</a:t>
                      </a:r>
                    </a:p>
                  </a:txBody>
                  <a:tcPr anchor="ctr" marL="82296" marR="64008" marT="18288" marB="18288">
                    <a:solidFill>
                      <a:srgbClr val="F4F2EC"/>
                    </a:solidFill>
                  </a:tcPr>
                </a:tc>
                <a:tc>
                  <a:txBody>
                    <a:bodyPr wrap="square"/>
                    <a:lstStyle/>
                    <a:p>
                      <a:pPr algn="l"/>
                      <a:r>
                        <a:rPr sz="1050" b="0">
                          <a:solidFill>
                            <a:srgbClr val="141413"/>
                          </a:solidFill>
                          <a:latin typeface="Arial"/>
                        </a:rPr>
                        <a:t>Win: fastest to value in our segment</a:t>
                      </a:r>
                    </a:p>
                  </a:txBody>
                  <a:tcPr anchor="ctr" marL="82296" marR="64008" marT="18288" marB="18288">
                    <a:solidFill>
                      <a:srgbClr val="F4F2EC"/>
                    </a:solidFill>
                  </a:tcPr>
                </a:tc>
              </a:tr>
            </a:tbl>
          </a:graphicData>
        </a:graphic>
      </p:graphicFrame>
      <p:sp>
        <p:nvSpPr>
          <p:cNvPr id="9" name="Rounded Rectangle 8"/>
          <p:cNvSpPr/>
          <p:nvPr/>
        </p:nvSpPr>
        <p:spPr>
          <a:xfrm>
            <a:off x="8366760" y="1901952"/>
            <a:ext cx="3319272" cy="4343400"/>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567928" y="2084832"/>
            <a:ext cx="2916936" cy="256032"/>
          </a:xfrm>
          <a:prstGeom prst="rect">
            <a:avLst/>
          </a:prstGeom>
          <a:noFill/>
        </p:spPr>
        <p:txBody>
          <a:bodyPr wrap="square" anchor="t" lIns="0" rIns="0" tIns="0" bIns="0">
            <a:spAutoFit/>
          </a:bodyPr>
          <a:lstStyle/>
          <a:p>
            <a:r>
              <a:rPr sz="1050" b="1" i="0" spc="120">
                <a:solidFill>
                  <a:srgbClr val="5C6B4A"/>
                </a:solidFill>
                <a:latin typeface="Arial"/>
              </a:rPr>
              <a:t>WHAT I LOOK FOR</a:t>
            </a:r>
          </a:p>
        </p:txBody>
      </p:sp>
      <p:sp>
        <p:nvSpPr>
          <p:cNvPr id="11" name="TextBox 10"/>
          <p:cNvSpPr txBox="1"/>
          <p:nvPr/>
        </p:nvSpPr>
        <p:spPr>
          <a:xfrm>
            <a:off x="8567928" y="2377440"/>
            <a:ext cx="2916936" cy="2377440"/>
          </a:xfrm>
          <a:prstGeom prst="rect">
            <a:avLst/>
          </a:prstGeom>
          <a:noFill/>
        </p:spPr>
        <p:txBody>
          <a:bodyPr wrap="square" anchor="t" lIns="0" rIns="0" tIns="0" bIns="0">
            <a:spAutoFit/>
          </a:bodyPr>
          <a:lstStyle/>
          <a:p>
            <a:pPr>
              <a:spcAft>
                <a:spcPts val="700"/>
              </a:spcAft>
            </a:pPr>
            <a:r>
              <a:rPr sz="1150" b="1" i="0">
                <a:solidFill>
                  <a:srgbClr val="C4793A"/>
                </a:solidFill>
                <a:latin typeface="Arial"/>
              </a:rPr>
              <a:t>•  </a:t>
            </a:r>
            <a:r>
              <a:rPr sz="1200" b="0" i="0">
                <a:solidFill>
                  <a:srgbClr val="4A4A47"/>
                </a:solidFill>
                <a:latin typeface="Arial"/>
              </a:rPr>
              <a:t>Who else solves this, including the status quo and internal tools, not just funded startups.</a:t>
            </a:r>
          </a:p>
          <a:p>
            <a:pPr>
              <a:spcAft>
                <a:spcPts val="700"/>
              </a:spcAft>
            </a:pPr>
            <a:r>
              <a:rPr sz="1150" b="1" i="0">
                <a:solidFill>
                  <a:srgbClr val="C4793A"/>
                </a:solidFill>
                <a:latin typeface="Arial"/>
              </a:rPr>
              <a:t>•  </a:t>
            </a:r>
            <a:r>
              <a:rPr sz="1200" b="0" i="0">
                <a:solidFill>
                  <a:srgbClr val="4A4A47"/>
                </a:solidFill>
                <a:latin typeface="Arial"/>
              </a:rPr>
              <a:t>Where this company genuinely wins, and where it loses today.</a:t>
            </a:r>
          </a:p>
          <a:p>
            <a:pPr>
              <a:spcAft>
                <a:spcPts val="700"/>
              </a:spcAft>
            </a:pPr>
            <a:r>
              <a:rPr sz="1150" b="1" i="0">
                <a:solidFill>
                  <a:srgbClr val="C4793A"/>
                </a:solidFill>
                <a:latin typeface="Arial"/>
              </a:rPr>
              <a:t>•  </a:t>
            </a:r>
            <a:r>
              <a:rPr sz="1200" b="0" i="0">
                <a:solidFill>
                  <a:srgbClr val="4A4A47"/>
                </a:solidFill>
                <a:latin typeface="Arial"/>
              </a:rPr>
              <a:t>Whether the edge is structural or just a head start someone can erase.</a:t>
            </a:r>
          </a:p>
        </p:txBody>
      </p:sp>
      <p:sp>
        <p:nvSpPr>
          <p:cNvPr id="12" name="Rectangle 11"/>
          <p:cNvSpPr/>
          <p:nvPr/>
        </p:nvSpPr>
        <p:spPr>
          <a:xfrm>
            <a:off x="8567928" y="4672584"/>
            <a:ext cx="2916936" cy="18288"/>
          </a:xfrm>
          <a:prstGeom prst="rect">
            <a:avLst/>
          </a:prstGeom>
          <a:solidFill>
            <a:srgbClr val="D5D2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567928" y="4828032"/>
            <a:ext cx="2916936" cy="256032"/>
          </a:xfrm>
          <a:prstGeom prst="rect">
            <a:avLst/>
          </a:prstGeom>
          <a:noFill/>
        </p:spPr>
        <p:txBody>
          <a:bodyPr wrap="square" anchor="t" lIns="0" rIns="0" tIns="0" bIns="0">
            <a:spAutoFit/>
          </a:bodyPr>
          <a:lstStyle/>
          <a:p>
            <a:r>
              <a:rPr sz="1050" b="1" i="0" spc="120">
                <a:solidFill>
                  <a:srgbClr val="C4793A"/>
                </a:solidFill>
                <a:latin typeface="Arial"/>
              </a:rPr>
              <a:t>THE QUESTION IN MY HEAD</a:t>
            </a:r>
          </a:p>
        </p:txBody>
      </p:sp>
      <p:sp>
        <p:nvSpPr>
          <p:cNvPr id="14" name="TextBox 13"/>
          <p:cNvSpPr txBox="1"/>
          <p:nvPr/>
        </p:nvSpPr>
        <p:spPr>
          <a:xfrm>
            <a:off x="8567928" y="5148072"/>
            <a:ext cx="2916936" cy="1005840"/>
          </a:xfrm>
          <a:prstGeom prst="rect">
            <a:avLst/>
          </a:prstGeom>
          <a:noFill/>
        </p:spPr>
        <p:txBody>
          <a:bodyPr wrap="square" anchor="t" lIns="0" rIns="0" tIns="0" bIns="0">
            <a:spAutoFit/>
          </a:bodyPr>
          <a:lstStyle/>
          <a:p>
            <a:pPr algn="l"/>
            <a:r>
              <a:rPr sz="1300" b="0" i="1">
                <a:solidFill>
                  <a:srgbClr val="141413"/>
                </a:solidFill>
                <a:latin typeface="Georgia"/>
              </a:rPr>
              <a:t>Why does this company win after a well-funded incumbent notices them?</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9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292608"/>
            <a:ext cx="8686800" cy="274320"/>
          </a:xfrm>
          <a:prstGeom prst="rect">
            <a:avLst/>
          </a:prstGeom>
          <a:noFill/>
        </p:spPr>
        <p:txBody>
          <a:bodyPr wrap="square" anchor="t" lIns="0" rIns="0" tIns="0" bIns="0">
            <a:spAutoFit/>
          </a:bodyPr>
          <a:lstStyle/>
          <a:p>
            <a:r>
              <a:rPr sz="1100" b="1" i="0" spc="130">
                <a:solidFill>
                  <a:srgbClr val="C4793A"/>
                </a:solidFill>
                <a:latin typeface="Arial"/>
              </a:rPr>
              <a:t>THE MARKET   ·   SECTION 09</a:t>
            </a:r>
          </a:p>
        </p:txBody>
      </p:sp>
      <p:sp>
        <p:nvSpPr>
          <p:cNvPr id="5" name="TextBox 4"/>
          <p:cNvSpPr txBox="1"/>
          <p:nvPr/>
        </p:nvSpPr>
        <p:spPr>
          <a:xfrm>
            <a:off x="502920" y="548640"/>
            <a:ext cx="7680960" cy="548640"/>
          </a:xfrm>
          <a:prstGeom prst="rect">
            <a:avLst/>
          </a:prstGeom>
          <a:noFill/>
        </p:spPr>
        <p:txBody>
          <a:bodyPr wrap="square" anchor="t" lIns="0" rIns="0" tIns="0" bIns="0">
            <a:spAutoFit/>
          </a:bodyPr>
          <a:lstStyle/>
          <a:p>
            <a:pPr algn="l"/>
            <a:r>
              <a:rPr sz="2600" b="1" i="0">
                <a:solidFill>
                  <a:srgbClr val="141413"/>
                </a:solidFill>
                <a:latin typeface="Georgia"/>
              </a:rPr>
              <a:t>Market Overview</a:t>
            </a:r>
          </a:p>
        </p:txBody>
      </p:sp>
      <p:sp>
        <p:nvSpPr>
          <p:cNvPr id="6" name="TextBox 5"/>
          <p:cNvSpPr txBox="1"/>
          <p:nvPr/>
        </p:nvSpPr>
        <p:spPr>
          <a:xfrm>
            <a:off x="521207" y="1188720"/>
            <a:ext cx="7680960" cy="457200"/>
          </a:xfrm>
          <a:prstGeom prst="rect">
            <a:avLst/>
          </a:prstGeom>
          <a:noFill/>
        </p:spPr>
        <p:txBody>
          <a:bodyPr wrap="square" anchor="t" lIns="0" rIns="0" tIns="0" bIns="0">
            <a:spAutoFit/>
          </a:bodyPr>
          <a:lstStyle/>
          <a:p>
            <a:pPr algn="l"/>
            <a:r>
              <a:rPr sz="1350" b="0" i="1">
                <a:solidFill>
                  <a:srgbClr val="5C6B4A"/>
                </a:solidFill>
                <a:latin typeface="Arial"/>
              </a:rPr>
              <a:t>The shape of the market: size, growth rate, drivers, barriers, and the key trend.</a:t>
            </a:r>
          </a:p>
        </p:txBody>
      </p:sp>
      <p:sp>
        <p:nvSpPr>
          <p:cNvPr id="7" name="TextBox 6"/>
          <p:cNvSpPr txBox="1"/>
          <p:nvPr/>
        </p:nvSpPr>
        <p:spPr>
          <a:xfrm>
            <a:off x="521207" y="1627632"/>
            <a:ext cx="7680960" cy="256032"/>
          </a:xfrm>
          <a:prstGeom prst="rect">
            <a:avLst/>
          </a:prstGeom>
          <a:noFill/>
        </p:spPr>
        <p:txBody>
          <a:bodyPr wrap="square" anchor="t" lIns="0" rIns="0" tIns="0" bIns="0">
            <a:spAutoFit/>
          </a:bodyPr>
          <a:lstStyle/>
          <a:p>
            <a:r>
              <a:rPr sz="950" b="1" i="0" spc="120">
                <a:solidFill>
                  <a:srgbClr val="C4793A"/>
                </a:solidFill>
                <a:latin typeface="Arial"/>
              </a:rPr>
              <a:t>HOW I'D REPRESENT IT  ·  ILLUSTRATIVE</a:t>
            </a:r>
          </a:p>
        </p:txBody>
      </p:sp>
      <p:sp>
        <p:nvSpPr>
          <p:cNvPr id="8" name="Rounded Rectangle 7"/>
          <p:cNvSpPr/>
          <p:nvPr/>
        </p:nvSpPr>
        <p:spPr>
          <a:xfrm>
            <a:off x="502920" y="1901952"/>
            <a:ext cx="3680460" cy="4343400"/>
          </a:xfrm>
          <a:prstGeom prst="roundRect">
            <a:avLst>
              <a:gd name="adj" fmla="val 5000"/>
            </a:avLst>
          </a:prstGeom>
          <a:solidFill>
            <a:srgbClr val="FFFFFF"/>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02920" y="1901952"/>
            <a:ext cx="3680460" cy="384048"/>
          </a:xfrm>
          <a:prstGeom prst="rect">
            <a:avLst/>
          </a:prstGeom>
          <a:solidFill>
            <a:srgbClr val="5C6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40080" y="1901952"/>
            <a:ext cx="3406140" cy="384048"/>
          </a:xfrm>
          <a:prstGeom prst="rect">
            <a:avLst/>
          </a:prstGeom>
          <a:noFill/>
        </p:spPr>
        <p:txBody>
          <a:bodyPr wrap="square" anchor="ctr" lIns="0" rIns="0" tIns="0" bIns="0">
            <a:spAutoFit/>
          </a:bodyPr>
          <a:lstStyle/>
          <a:p>
            <a:pPr algn="l"/>
            <a:r>
              <a:rPr sz="1200" b="1" i="0">
                <a:solidFill>
                  <a:srgbClr val="FFFFFF"/>
                </a:solidFill>
                <a:latin typeface="Arial"/>
              </a:rPr>
              <a:t>SIZE &amp; GROWTH</a:t>
            </a:r>
          </a:p>
        </p:txBody>
      </p:sp>
      <p:sp>
        <p:nvSpPr>
          <p:cNvPr id="11" name="TextBox 10"/>
          <p:cNvSpPr txBox="1"/>
          <p:nvPr/>
        </p:nvSpPr>
        <p:spPr>
          <a:xfrm>
            <a:off x="667512" y="2414016"/>
            <a:ext cx="3369564" cy="3703320"/>
          </a:xfrm>
          <a:prstGeom prst="rect">
            <a:avLst/>
          </a:prstGeom>
          <a:noFill/>
        </p:spPr>
        <p:txBody>
          <a:bodyPr wrap="square" anchor="t" lIns="0" rIns="0" tIns="0" bIns="0">
            <a:spAutoFit/>
          </a:bodyPr>
          <a:lstStyle/>
          <a:p>
            <a:pPr>
              <a:spcAft>
                <a:spcPts val="600"/>
              </a:spcAft>
            </a:pPr>
            <a:r>
              <a:rPr sz="1100" b="1" i="0">
                <a:solidFill>
                  <a:srgbClr val="5C6B4A"/>
                </a:solidFill>
                <a:latin typeface="Arial"/>
              </a:rPr>
              <a:t>•  </a:t>
            </a:r>
            <a:r>
              <a:rPr sz="1150" b="0" i="0">
                <a:solidFill>
                  <a:srgbClr val="4A4A47"/>
                </a:solidFill>
                <a:latin typeface="Arial"/>
              </a:rPr>
              <a:t>Market ~$26B today</a:t>
            </a:r>
          </a:p>
          <a:p>
            <a:pPr>
              <a:spcAft>
                <a:spcPts val="600"/>
              </a:spcAft>
            </a:pPr>
            <a:r>
              <a:rPr sz="1100" b="1" i="0">
                <a:solidFill>
                  <a:srgbClr val="5C6B4A"/>
                </a:solidFill>
                <a:latin typeface="Arial"/>
              </a:rPr>
              <a:t>•  </a:t>
            </a:r>
            <a:r>
              <a:rPr sz="1150" b="0" i="0">
                <a:solidFill>
                  <a:srgbClr val="4A4A47"/>
                </a:solidFill>
                <a:latin typeface="Arial"/>
              </a:rPr>
              <a:t>Growing ~18% CAGR</a:t>
            </a:r>
          </a:p>
          <a:p>
            <a:pPr>
              <a:spcAft>
                <a:spcPts val="600"/>
              </a:spcAft>
            </a:pPr>
            <a:r>
              <a:rPr sz="1100" b="1" i="0">
                <a:solidFill>
                  <a:srgbClr val="5C6B4A"/>
                </a:solidFill>
                <a:latin typeface="Arial"/>
              </a:rPr>
              <a:t>•  </a:t>
            </a:r>
            <a:r>
              <a:rPr sz="1150" b="0" i="0">
                <a:solidFill>
                  <a:srgbClr val="4A4A47"/>
                </a:solidFill>
                <a:latin typeface="Arial"/>
              </a:rPr>
              <a:t>Driver: shift to digital + remote work</a:t>
            </a:r>
          </a:p>
          <a:p>
            <a:pPr>
              <a:spcAft>
                <a:spcPts val="600"/>
              </a:spcAft>
            </a:pPr>
            <a:r>
              <a:rPr sz="1100" b="1" i="0">
                <a:solidFill>
                  <a:srgbClr val="5C6B4A"/>
                </a:solidFill>
                <a:latin typeface="Arial"/>
              </a:rPr>
              <a:t>•  </a:t>
            </a:r>
            <a:r>
              <a:rPr sz="1150" b="0" i="0">
                <a:solidFill>
                  <a:srgbClr val="4A4A47"/>
                </a:solidFill>
                <a:latin typeface="Arial"/>
              </a:rPr>
              <a:t>Barrier: switching cost, slow procurement</a:t>
            </a:r>
          </a:p>
        </p:txBody>
      </p:sp>
      <p:sp>
        <p:nvSpPr>
          <p:cNvPr id="12" name="Rounded Rectangle 11"/>
          <p:cNvSpPr/>
          <p:nvPr/>
        </p:nvSpPr>
        <p:spPr>
          <a:xfrm>
            <a:off x="4503420" y="1901952"/>
            <a:ext cx="3680460" cy="4343400"/>
          </a:xfrm>
          <a:prstGeom prst="roundRect">
            <a:avLst>
              <a:gd name="adj" fmla="val 5000"/>
            </a:avLst>
          </a:prstGeom>
          <a:solidFill>
            <a:srgbClr val="FFFFFF"/>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4503420" y="1901952"/>
            <a:ext cx="3680460" cy="384048"/>
          </a:xfrm>
          <a:prstGeom prst="rect">
            <a:avLst/>
          </a:prstGeom>
          <a:solidFill>
            <a:srgbClr val="5C6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640580" y="1901952"/>
            <a:ext cx="3406140" cy="384048"/>
          </a:xfrm>
          <a:prstGeom prst="rect">
            <a:avLst/>
          </a:prstGeom>
          <a:noFill/>
        </p:spPr>
        <p:txBody>
          <a:bodyPr wrap="square" anchor="ctr" lIns="0" rIns="0" tIns="0" bIns="0">
            <a:spAutoFit/>
          </a:bodyPr>
          <a:lstStyle/>
          <a:p>
            <a:pPr algn="l"/>
            <a:r>
              <a:rPr sz="1200" b="1" i="0">
                <a:solidFill>
                  <a:srgbClr val="FFFFFF"/>
                </a:solidFill>
                <a:latin typeface="Arial"/>
              </a:rPr>
              <a:t>THE ONE TREND</a:t>
            </a:r>
          </a:p>
        </p:txBody>
      </p:sp>
      <p:sp>
        <p:nvSpPr>
          <p:cNvPr id="15" name="TextBox 14"/>
          <p:cNvSpPr txBox="1"/>
          <p:nvPr/>
        </p:nvSpPr>
        <p:spPr>
          <a:xfrm>
            <a:off x="4668012" y="2414016"/>
            <a:ext cx="3369564" cy="3703320"/>
          </a:xfrm>
          <a:prstGeom prst="rect">
            <a:avLst/>
          </a:prstGeom>
          <a:noFill/>
        </p:spPr>
        <p:txBody>
          <a:bodyPr wrap="square" anchor="t" lIns="0" rIns="0" tIns="0" bIns="0">
            <a:spAutoFit/>
          </a:bodyPr>
          <a:lstStyle/>
          <a:p>
            <a:pPr>
              <a:spcAft>
                <a:spcPts val="600"/>
              </a:spcAft>
            </a:pPr>
            <a:r>
              <a:rPr sz="1100" b="1" i="0">
                <a:solidFill>
                  <a:srgbClr val="5C6B4A"/>
                </a:solidFill>
                <a:latin typeface="Arial"/>
              </a:rPr>
              <a:t>•  </a:t>
            </a:r>
            <a:r>
              <a:rPr sz="1150" b="0" i="0">
                <a:solidFill>
                  <a:srgbClr val="4A4A47"/>
                </a:solidFill>
                <a:latin typeface="Arial"/>
              </a:rPr>
              <a:t>The enabling shift that makes this the moment</a:t>
            </a:r>
          </a:p>
          <a:p>
            <a:pPr>
              <a:spcAft>
                <a:spcPts val="600"/>
              </a:spcAft>
            </a:pPr>
            <a:r>
              <a:rPr sz="1100" b="1" i="0">
                <a:solidFill>
                  <a:srgbClr val="5C6B4A"/>
                </a:solidFill>
                <a:latin typeface="Arial"/>
              </a:rPr>
              <a:t>•  </a:t>
            </a:r>
            <a:r>
              <a:rPr sz="1150" b="0" i="0">
                <a:solidFill>
                  <a:srgbClr val="4A4A47"/>
                </a:solidFill>
                <a:latin typeface="Arial"/>
              </a:rPr>
              <a:t>Adoption crossed from early to mainstream</a:t>
            </a:r>
          </a:p>
          <a:p>
            <a:pPr>
              <a:spcAft>
                <a:spcPts val="600"/>
              </a:spcAft>
            </a:pPr>
            <a:r>
              <a:rPr sz="1100" b="1" i="0">
                <a:solidFill>
                  <a:srgbClr val="5C6B4A"/>
                </a:solidFill>
                <a:latin typeface="Arial"/>
              </a:rPr>
              <a:t>•  </a:t>
            </a:r>
            <a:r>
              <a:rPr sz="1150" b="0" i="0">
                <a:solidFill>
                  <a:srgbClr val="4A4A47"/>
                </a:solidFill>
                <a:latin typeface="Arial"/>
              </a:rPr>
              <a:t>Incumbents too slow / too expensive to follow</a:t>
            </a:r>
          </a:p>
          <a:p>
            <a:pPr>
              <a:spcAft>
                <a:spcPts val="600"/>
              </a:spcAft>
            </a:pPr>
            <a:r>
              <a:rPr sz="1100" b="1" i="0">
                <a:solidFill>
                  <a:srgbClr val="5C6B4A"/>
                </a:solidFill>
                <a:latin typeface="Arial"/>
              </a:rPr>
              <a:t>•  </a:t>
            </a:r>
            <a:r>
              <a:rPr sz="1150" b="0" i="0">
                <a:solidFill>
                  <a:srgbClr val="4A4A47"/>
                </a:solidFill>
                <a:latin typeface="Arial"/>
              </a:rPr>
              <a:t>Why now, not five years ago</a:t>
            </a:r>
          </a:p>
        </p:txBody>
      </p:sp>
      <p:sp>
        <p:nvSpPr>
          <p:cNvPr id="16" name="Rounded Rectangle 15"/>
          <p:cNvSpPr/>
          <p:nvPr/>
        </p:nvSpPr>
        <p:spPr>
          <a:xfrm>
            <a:off x="8366760" y="1901952"/>
            <a:ext cx="3319272" cy="4343400"/>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567928" y="2084832"/>
            <a:ext cx="2916936" cy="256032"/>
          </a:xfrm>
          <a:prstGeom prst="rect">
            <a:avLst/>
          </a:prstGeom>
          <a:noFill/>
        </p:spPr>
        <p:txBody>
          <a:bodyPr wrap="square" anchor="t" lIns="0" rIns="0" tIns="0" bIns="0">
            <a:spAutoFit/>
          </a:bodyPr>
          <a:lstStyle/>
          <a:p>
            <a:r>
              <a:rPr sz="1050" b="1" i="0" spc="120">
                <a:solidFill>
                  <a:srgbClr val="5C6B4A"/>
                </a:solidFill>
                <a:latin typeface="Arial"/>
              </a:rPr>
              <a:t>WHAT I LOOK FOR</a:t>
            </a:r>
          </a:p>
        </p:txBody>
      </p:sp>
      <p:sp>
        <p:nvSpPr>
          <p:cNvPr id="18" name="TextBox 17"/>
          <p:cNvSpPr txBox="1"/>
          <p:nvPr/>
        </p:nvSpPr>
        <p:spPr>
          <a:xfrm>
            <a:off x="8567928" y="2377440"/>
            <a:ext cx="2916936" cy="2377440"/>
          </a:xfrm>
          <a:prstGeom prst="rect">
            <a:avLst/>
          </a:prstGeom>
          <a:noFill/>
        </p:spPr>
        <p:txBody>
          <a:bodyPr wrap="square" anchor="t" lIns="0" rIns="0" tIns="0" bIns="0">
            <a:spAutoFit/>
          </a:bodyPr>
          <a:lstStyle/>
          <a:p>
            <a:pPr>
              <a:spcAft>
                <a:spcPts val="700"/>
              </a:spcAft>
            </a:pPr>
            <a:r>
              <a:rPr sz="1150" b="1" i="0">
                <a:solidFill>
                  <a:srgbClr val="C4793A"/>
                </a:solidFill>
                <a:latin typeface="Arial"/>
              </a:rPr>
              <a:t>•  </a:t>
            </a:r>
            <a:r>
              <a:rPr sz="1200" b="0" i="0">
                <a:solidFill>
                  <a:srgbClr val="4A4A47"/>
                </a:solidFill>
                <a:latin typeface="Arial"/>
              </a:rPr>
              <a:t>How big and how fast: the size and the CAGR, with a credible source.</a:t>
            </a:r>
          </a:p>
          <a:p>
            <a:pPr>
              <a:spcAft>
                <a:spcPts val="700"/>
              </a:spcAft>
            </a:pPr>
            <a:r>
              <a:rPr sz="1150" b="1" i="0">
                <a:solidFill>
                  <a:srgbClr val="C4793A"/>
                </a:solidFill>
                <a:latin typeface="Arial"/>
              </a:rPr>
              <a:t>•  </a:t>
            </a:r>
            <a:r>
              <a:rPr sz="1200" b="0" i="0">
                <a:solidFill>
                  <a:srgbClr val="4A4A47"/>
                </a:solidFill>
                <a:latin typeface="Arial"/>
              </a:rPr>
              <a:t>The growth drivers pushing the market up and the barriers holding it back.</a:t>
            </a:r>
          </a:p>
          <a:p>
            <a:pPr>
              <a:spcAft>
                <a:spcPts val="700"/>
              </a:spcAft>
            </a:pPr>
            <a:r>
              <a:rPr sz="1150" b="1" i="0">
                <a:solidFill>
                  <a:srgbClr val="C4793A"/>
                </a:solidFill>
                <a:latin typeface="Arial"/>
              </a:rPr>
              <a:t>•  </a:t>
            </a:r>
            <a:r>
              <a:rPr sz="1200" b="0" i="0">
                <a:solidFill>
                  <a:srgbClr val="4A4A47"/>
                </a:solidFill>
                <a:latin typeface="Arial"/>
              </a:rPr>
              <a:t>The one industry trend that makes this the moment, and not five years ago.</a:t>
            </a:r>
          </a:p>
        </p:txBody>
      </p:sp>
      <p:sp>
        <p:nvSpPr>
          <p:cNvPr id="19" name="Rectangle 18"/>
          <p:cNvSpPr/>
          <p:nvPr/>
        </p:nvSpPr>
        <p:spPr>
          <a:xfrm>
            <a:off x="8567928" y="4672584"/>
            <a:ext cx="2916936" cy="18288"/>
          </a:xfrm>
          <a:prstGeom prst="rect">
            <a:avLst/>
          </a:prstGeom>
          <a:solidFill>
            <a:srgbClr val="D5D2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567928" y="4828032"/>
            <a:ext cx="2916936" cy="256032"/>
          </a:xfrm>
          <a:prstGeom prst="rect">
            <a:avLst/>
          </a:prstGeom>
          <a:noFill/>
        </p:spPr>
        <p:txBody>
          <a:bodyPr wrap="square" anchor="t" lIns="0" rIns="0" tIns="0" bIns="0">
            <a:spAutoFit/>
          </a:bodyPr>
          <a:lstStyle/>
          <a:p>
            <a:r>
              <a:rPr sz="1050" b="1" i="0" spc="120">
                <a:solidFill>
                  <a:srgbClr val="C4793A"/>
                </a:solidFill>
                <a:latin typeface="Arial"/>
              </a:rPr>
              <a:t>THE QUESTION IN MY HEAD</a:t>
            </a:r>
          </a:p>
        </p:txBody>
      </p:sp>
      <p:sp>
        <p:nvSpPr>
          <p:cNvPr id="21" name="TextBox 20"/>
          <p:cNvSpPr txBox="1"/>
          <p:nvPr/>
        </p:nvSpPr>
        <p:spPr>
          <a:xfrm>
            <a:off x="8567928" y="5148072"/>
            <a:ext cx="2916936" cy="1005840"/>
          </a:xfrm>
          <a:prstGeom prst="rect">
            <a:avLst/>
          </a:prstGeom>
          <a:noFill/>
        </p:spPr>
        <p:txBody>
          <a:bodyPr wrap="square" anchor="t" lIns="0" rIns="0" tIns="0" bIns="0">
            <a:spAutoFit/>
          </a:bodyPr>
          <a:lstStyle/>
          <a:p>
            <a:pPr algn="l"/>
            <a:r>
              <a:rPr sz="1300" b="0" i="1">
                <a:solidFill>
                  <a:srgbClr val="141413"/>
                </a:solidFill>
                <a:latin typeface="Georgia"/>
              </a:rPr>
              <a:t>Is this market growing for a real reason, and is that reason durable?</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9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292608"/>
            <a:ext cx="8686800" cy="274320"/>
          </a:xfrm>
          <a:prstGeom prst="rect">
            <a:avLst/>
          </a:prstGeom>
          <a:noFill/>
        </p:spPr>
        <p:txBody>
          <a:bodyPr wrap="square" anchor="t" lIns="0" rIns="0" tIns="0" bIns="0">
            <a:spAutoFit/>
          </a:bodyPr>
          <a:lstStyle/>
          <a:p>
            <a:r>
              <a:rPr sz="1100" b="1" i="0" spc="130">
                <a:solidFill>
                  <a:srgbClr val="C4793A"/>
                </a:solidFill>
                <a:latin typeface="Arial"/>
              </a:rPr>
              <a:t>THE MARKET   ·   SECTION 10</a:t>
            </a:r>
          </a:p>
        </p:txBody>
      </p:sp>
      <p:sp>
        <p:nvSpPr>
          <p:cNvPr id="5" name="TextBox 4"/>
          <p:cNvSpPr txBox="1"/>
          <p:nvPr/>
        </p:nvSpPr>
        <p:spPr>
          <a:xfrm>
            <a:off x="502920" y="548640"/>
            <a:ext cx="7680960" cy="548640"/>
          </a:xfrm>
          <a:prstGeom prst="rect">
            <a:avLst/>
          </a:prstGeom>
          <a:noFill/>
        </p:spPr>
        <p:txBody>
          <a:bodyPr wrap="square" anchor="t" lIns="0" rIns="0" tIns="0" bIns="0">
            <a:spAutoFit/>
          </a:bodyPr>
          <a:lstStyle/>
          <a:p>
            <a:pPr algn="l"/>
            <a:r>
              <a:rPr sz="2600" b="1" i="0">
                <a:solidFill>
                  <a:srgbClr val="141413"/>
                </a:solidFill>
                <a:latin typeface="Georgia"/>
              </a:rPr>
              <a:t>Market Size, Top-Down</a:t>
            </a:r>
          </a:p>
        </p:txBody>
      </p:sp>
      <p:sp>
        <p:nvSpPr>
          <p:cNvPr id="6" name="TextBox 5"/>
          <p:cNvSpPr txBox="1"/>
          <p:nvPr/>
        </p:nvSpPr>
        <p:spPr>
          <a:xfrm>
            <a:off x="521207" y="1188720"/>
            <a:ext cx="7680960" cy="457200"/>
          </a:xfrm>
          <a:prstGeom prst="rect">
            <a:avLst/>
          </a:prstGeom>
          <a:noFill/>
        </p:spPr>
        <p:txBody>
          <a:bodyPr wrap="square" anchor="t" lIns="0" rIns="0" tIns="0" bIns="0">
            <a:spAutoFit/>
          </a:bodyPr>
          <a:lstStyle/>
          <a:p>
            <a:pPr algn="l"/>
            <a:r>
              <a:rPr sz="1350" b="0" i="1">
                <a:solidFill>
                  <a:srgbClr val="5C6B4A"/>
                </a:solidFill>
                <a:latin typeface="Arial"/>
              </a:rPr>
              <a:t>The published, analyst-sized view of the total market, with sources.</a:t>
            </a:r>
          </a:p>
        </p:txBody>
      </p:sp>
      <p:sp>
        <p:nvSpPr>
          <p:cNvPr id="7" name="TextBox 6"/>
          <p:cNvSpPr txBox="1"/>
          <p:nvPr/>
        </p:nvSpPr>
        <p:spPr>
          <a:xfrm>
            <a:off x="521207" y="1627632"/>
            <a:ext cx="7680960" cy="256032"/>
          </a:xfrm>
          <a:prstGeom prst="rect">
            <a:avLst/>
          </a:prstGeom>
          <a:noFill/>
        </p:spPr>
        <p:txBody>
          <a:bodyPr wrap="square" anchor="t" lIns="0" rIns="0" tIns="0" bIns="0">
            <a:spAutoFit/>
          </a:bodyPr>
          <a:lstStyle/>
          <a:p>
            <a:r>
              <a:rPr sz="950" b="1" i="0" spc="120">
                <a:solidFill>
                  <a:srgbClr val="C4793A"/>
                </a:solidFill>
                <a:latin typeface="Arial"/>
              </a:rPr>
              <a:t>HOW I'D REPRESENT IT  ·  ILLUSTRATIVE</a:t>
            </a:r>
          </a:p>
        </p:txBody>
      </p:sp>
      <p:sp>
        <p:nvSpPr>
          <p:cNvPr id="8" name="Oval 7"/>
          <p:cNvSpPr/>
          <p:nvPr/>
        </p:nvSpPr>
        <p:spPr>
          <a:xfrm>
            <a:off x="850392" y="2032254"/>
            <a:ext cx="4082796" cy="4082796"/>
          </a:xfrm>
          <a:prstGeom prst="ellipse">
            <a:avLst/>
          </a:prstGeom>
          <a:solidFill>
            <a:srgbClr val="F4F2EC"/>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458468" y="2640330"/>
            <a:ext cx="2866644" cy="2866644"/>
          </a:xfrm>
          <a:prstGeom prst="ellipse">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Oval 9"/>
          <p:cNvSpPr/>
          <p:nvPr/>
        </p:nvSpPr>
        <p:spPr>
          <a:xfrm>
            <a:off x="2023110" y="3204972"/>
            <a:ext cx="1737360" cy="1737360"/>
          </a:xfrm>
          <a:prstGeom prst="ellipse">
            <a:avLst/>
          </a:prstGeom>
          <a:solidFill>
            <a:srgbClr val="C4793A"/>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063490" y="1993392"/>
            <a:ext cx="3120390" cy="762762"/>
          </a:xfrm>
          <a:prstGeom prst="rect">
            <a:avLst/>
          </a:prstGeom>
          <a:noFill/>
        </p:spPr>
        <p:txBody>
          <a:bodyPr wrap="square" anchor="t" lIns="0" rIns="0" tIns="0" bIns="0">
            <a:spAutoFit/>
          </a:bodyPr>
          <a:lstStyle/>
          <a:p>
            <a:pPr algn="l"/>
            <a:r>
              <a:rPr sz="2000" b="1" i="0">
                <a:solidFill>
                  <a:srgbClr val="4A4A47"/>
                </a:solidFill>
                <a:latin typeface="Georgia"/>
              </a:rPr>
              <a:t>$80B</a:t>
            </a:r>
          </a:p>
        </p:txBody>
      </p:sp>
      <p:sp>
        <p:nvSpPr>
          <p:cNvPr id="12" name="TextBox 11"/>
          <p:cNvSpPr txBox="1"/>
          <p:nvPr/>
        </p:nvSpPr>
        <p:spPr>
          <a:xfrm>
            <a:off x="5063490" y="2714548"/>
            <a:ext cx="3120390" cy="624078"/>
          </a:xfrm>
          <a:prstGeom prst="rect">
            <a:avLst/>
          </a:prstGeom>
          <a:noFill/>
        </p:spPr>
        <p:txBody>
          <a:bodyPr wrap="square" anchor="t" lIns="0" rIns="0" tIns="0" bIns="0">
            <a:spAutoFit/>
          </a:bodyPr>
          <a:lstStyle/>
          <a:p>
            <a:pPr algn="l"/>
            <a:r>
              <a:rPr sz="1100" b="0" i="0">
                <a:solidFill>
                  <a:srgbClr val="4A4A47"/>
                </a:solidFill>
                <a:latin typeface="Arial"/>
              </a:rPr>
              <a:t>TAM</a:t>
            </a:r>
          </a:p>
        </p:txBody>
      </p:sp>
      <p:sp>
        <p:nvSpPr>
          <p:cNvPr id="13" name="TextBox 12"/>
          <p:cNvSpPr txBox="1"/>
          <p:nvPr/>
        </p:nvSpPr>
        <p:spPr>
          <a:xfrm>
            <a:off x="5063490" y="3380232"/>
            <a:ext cx="3120390" cy="762762"/>
          </a:xfrm>
          <a:prstGeom prst="rect">
            <a:avLst/>
          </a:prstGeom>
          <a:noFill/>
        </p:spPr>
        <p:txBody>
          <a:bodyPr wrap="square" anchor="t" lIns="0" rIns="0" tIns="0" bIns="0">
            <a:spAutoFit/>
          </a:bodyPr>
          <a:lstStyle/>
          <a:p>
            <a:pPr algn="l"/>
            <a:r>
              <a:rPr sz="2000" b="1" i="0">
                <a:solidFill>
                  <a:srgbClr val="5C6B4A"/>
                </a:solidFill>
                <a:latin typeface="Georgia"/>
              </a:rPr>
              <a:t>$21B</a:t>
            </a:r>
          </a:p>
        </p:txBody>
      </p:sp>
      <p:sp>
        <p:nvSpPr>
          <p:cNvPr id="14" name="TextBox 13"/>
          <p:cNvSpPr txBox="1"/>
          <p:nvPr/>
        </p:nvSpPr>
        <p:spPr>
          <a:xfrm>
            <a:off x="5063490" y="4101388"/>
            <a:ext cx="3120390" cy="624078"/>
          </a:xfrm>
          <a:prstGeom prst="rect">
            <a:avLst/>
          </a:prstGeom>
          <a:noFill/>
        </p:spPr>
        <p:txBody>
          <a:bodyPr wrap="square" anchor="t" lIns="0" rIns="0" tIns="0" bIns="0">
            <a:spAutoFit/>
          </a:bodyPr>
          <a:lstStyle/>
          <a:p>
            <a:pPr algn="l"/>
            <a:r>
              <a:rPr sz="1100" b="0" i="0">
                <a:solidFill>
                  <a:srgbClr val="4A4A47"/>
                </a:solidFill>
                <a:latin typeface="Arial"/>
              </a:rPr>
              <a:t>SAM</a:t>
            </a:r>
          </a:p>
        </p:txBody>
      </p:sp>
      <p:sp>
        <p:nvSpPr>
          <p:cNvPr id="15" name="TextBox 14"/>
          <p:cNvSpPr txBox="1"/>
          <p:nvPr/>
        </p:nvSpPr>
        <p:spPr>
          <a:xfrm>
            <a:off x="5063490" y="4767072"/>
            <a:ext cx="3120390" cy="762762"/>
          </a:xfrm>
          <a:prstGeom prst="rect">
            <a:avLst/>
          </a:prstGeom>
          <a:noFill/>
        </p:spPr>
        <p:txBody>
          <a:bodyPr wrap="square" anchor="t" lIns="0" rIns="0" tIns="0" bIns="0">
            <a:spAutoFit/>
          </a:bodyPr>
          <a:lstStyle/>
          <a:p>
            <a:pPr algn="l"/>
            <a:r>
              <a:rPr sz="2000" b="1" i="0">
                <a:solidFill>
                  <a:srgbClr val="C4793A"/>
                </a:solidFill>
                <a:latin typeface="Georgia"/>
              </a:rPr>
              <a:t>$1.5B</a:t>
            </a:r>
          </a:p>
        </p:txBody>
      </p:sp>
      <p:sp>
        <p:nvSpPr>
          <p:cNvPr id="16" name="TextBox 15"/>
          <p:cNvSpPr txBox="1"/>
          <p:nvPr/>
        </p:nvSpPr>
        <p:spPr>
          <a:xfrm>
            <a:off x="5063490" y="5488228"/>
            <a:ext cx="3120390" cy="624078"/>
          </a:xfrm>
          <a:prstGeom prst="rect">
            <a:avLst/>
          </a:prstGeom>
          <a:noFill/>
        </p:spPr>
        <p:txBody>
          <a:bodyPr wrap="square" anchor="t" lIns="0" rIns="0" tIns="0" bIns="0">
            <a:spAutoFit/>
          </a:bodyPr>
          <a:lstStyle/>
          <a:p>
            <a:pPr algn="l"/>
            <a:r>
              <a:rPr sz="1100" b="0" i="0">
                <a:solidFill>
                  <a:srgbClr val="4A4A47"/>
                </a:solidFill>
                <a:latin typeface="Arial"/>
              </a:rPr>
              <a:t>SOM</a:t>
            </a:r>
          </a:p>
        </p:txBody>
      </p:sp>
      <p:sp>
        <p:nvSpPr>
          <p:cNvPr id="17" name="Rounded Rectangle 16"/>
          <p:cNvSpPr/>
          <p:nvPr/>
        </p:nvSpPr>
        <p:spPr>
          <a:xfrm>
            <a:off x="8366760" y="1901952"/>
            <a:ext cx="3319272" cy="4343400"/>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567928" y="2084832"/>
            <a:ext cx="2916936" cy="256032"/>
          </a:xfrm>
          <a:prstGeom prst="rect">
            <a:avLst/>
          </a:prstGeom>
          <a:noFill/>
        </p:spPr>
        <p:txBody>
          <a:bodyPr wrap="square" anchor="t" lIns="0" rIns="0" tIns="0" bIns="0">
            <a:spAutoFit/>
          </a:bodyPr>
          <a:lstStyle/>
          <a:p>
            <a:r>
              <a:rPr sz="1050" b="1" i="0" spc="120">
                <a:solidFill>
                  <a:srgbClr val="5C6B4A"/>
                </a:solidFill>
                <a:latin typeface="Arial"/>
              </a:rPr>
              <a:t>WHAT I LOOK FOR</a:t>
            </a:r>
          </a:p>
        </p:txBody>
      </p:sp>
      <p:sp>
        <p:nvSpPr>
          <p:cNvPr id="19" name="TextBox 18"/>
          <p:cNvSpPr txBox="1"/>
          <p:nvPr/>
        </p:nvSpPr>
        <p:spPr>
          <a:xfrm>
            <a:off x="8567928" y="2377440"/>
            <a:ext cx="2916936" cy="2377440"/>
          </a:xfrm>
          <a:prstGeom prst="rect">
            <a:avLst/>
          </a:prstGeom>
          <a:noFill/>
        </p:spPr>
        <p:txBody>
          <a:bodyPr wrap="square" anchor="t" lIns="0" rIns="0" tIns="0" bIns="0">
            <a:spAutoFit/>
          </a:bodyPr>
          <a:lstStyle/>
          <a:p>
            <a:pPr>
              <a:spcAft>
                <a:spcPts val="700"/>
              </a:spcAft>
            </a:pPr>
            <a:r>
              <a:rPr sz="1150" b="1" i="0">
                <a:solidFill>
                  <a:srgbClr val="C4793A"/>
                </a:solidFill>
                <a:latin typeface="Arial"/>
              </a:rPr>
              <a:t>•  </a:t>
            </a:r>
            <a:r>
              <a:rPr sz="1200" b="0" i="0">
                <a:solidFill>
                  <a:srgbClr val="4A4A47"/>
                </a:solidFill>
                <a:latin typeface="Arial"/>
              </a:rPr>
              <a:t>The total addressable market from credible third-party reports, cited.</a:t>
            </a:r>
          </a:p>
          <a:p>
            <a:pPr>
              <a:spcAft>
                <a:spcPts val="700"/>
              </a:spcAft>
            </a:pPr>
            <a:r>
              <a:rPr sz="1150" b="1" i="0">
                <a:solidFill>
                  <a:srgbClr val="C4793A"/>
                </a:solidFill>
                <a:latin typeface="Arial"/>
              </a:rPr>
              <a:t>•  </a:t>
            </a:r>
            <a:r>
              <a:rPr sz="1200" b="0" i="0">
                <a:solidFill>
                  <a:srgbClr val="4A4A47"/>
                </a:solidFill>
                <a:latin typeface="Arial"/>
              </a:rPr>
              <a:t>How the company's segment is carved out of that total.</a:t>
            </a:r>
          </a:p>
          <a:p>
            <a:pPr>
              <a:spcAft>
                <a:spcPts val="700"/>
              </a:spcAft>
            </a:pPr>
            <a:r>
              <a:rPr sz="1150" b="1" i="0">
                <a:solidFill>
                  <a:srgbClr val="C4793A"/>
                </a:solidFill>
                <a:latin typeface="Arial"/>
              </a:rPr>
              <a:t>•  </a:t>
            </a:r>
            <a:r>
              <a:rPr sz="1200" b="0" i="0">
                <a:solidFill>
                  <a:srgbClr val="4A4A47"/>
                </a:solidFill>
                <a:latin typeface="Arial"/>
              </a:rPr>
              <a:t>Whether the number is being used honestly or inflated to look venture-scale.</a:t>
            </a:r>
          </a:p>
        </p:txBody>
      </p:sp>
      <p:sp>
        <p:nvSpPr>
          <p:cNvPr id="20" name="Rectangle 19"/>
          <p:cNvSpPr/>
          <p:nvPr/>
        </p:nvSpPr>
        <p:spPr>
          <a:xfrm>
            <a:off x="8567928" y="4672584"/>
            <a:ext cx="2916936" cy="18288"/>
          </a:xfrm>
          <a:prstGeom prst="rect">
            <a:avLst/>
          </a:prstGeom>
          <a:solidFill>
            <a:srgbClr val="D5D2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567928" y="4828032"/>
            <a:ext cx="2916936" cy="256032"/>
          </a:xfrm>
          <a:prstGeom prst="rect">
            <a:avLst/>
          </a:prstGeom>
          <a:noFill/>
        </p:spPr>
        <p:txBody>
          <a:bodyPr wrap="square" anchor="t" lIns="0" rIns="0" tIns="0" bIns="0">
            <a:spAutoFit/>
          </a:bodyPr>
          <a:lstStyle/>
          <a:p>
            <a:r>
              <a:rPr sz="1050" b="1" i="0" spc="120">
                <a:solidFill>
                  <a:srgbClr val="C4793A"/>
                </a:solidFill>
                <a:latin typeface="Arial"/>
              </a:rPr>
              <a:t>THE QUESTION IN MY HEAD</a:t>
            </a:r>
          </a:p>
        </p:txBody>
      </p:sp>
      <p:sp>
        <p:nvSpPr>
          <p:cNvPr id="22" name="TextBox 21"/>
          <p:cNvSpPr txBox="1"/>
          <p:nvPr/>
        </p:nvSpPr>
        <p:spPr>
          <a:xfrm>
            <a:off x="8567928" y="5148072"/>
            <a:ext cx="2916936" cy="1005840"/>
          </a:xfrm>
          <a:prstGeom prst="rect">
            <a:avLst/>
          </a:prstGeom>
          <a:noFill/>
        </p:spPr>
        <p:txBody>
          <a:bodyPr wrap="square" anchor="t" lIns="0" rIns="0" tIns="0" bIns="0">
            <a:spAutoFit/>
          </a:bodyPr>
          <a:lstStyle/>
          <a:p>
            <a:pPr algn="l"/>
            <a:r>
              <a:rPr sz="1300" b="0" i="1">
                <a:solidFill>
                  <a:srgbClr val="141413"/>
                </a:solidFill>
                <a:latin typeface="Georgia"/>
              </a:rPr>
              <a:t>Is this number real, or is it the biggest one they could find?</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9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292608"/>
            <a:ext cx="8686800" cy="274320"/>
          </a:xfrm>
          <a:prstGeom prst="rect">
            <a:avLst/>
          </a:prstGeom>
          <a:noFill/>
        </p:spPr>
        <p:txBody>
          <a:bodyPr wrap="square" anchor="t" lIns="0" rIns="0" tIns="0" bIns="0">
            <a:spAutoFit/>
          </a:bodyPr>
          <a:lstStyle/>
          <a:p>
            <a:r>
              <a:rPr sz="1100" b="1" i="0" spc="130">
                <a:solidFill>
                  <a:srgbClr val="C4793A"/>
                </a:solidFill>
                <a:latin typeface="Arial"/>
              </a:rPr>
              <a:t>THE MARKET   ·   SECTION 11</a:t>
            </a:r>
          </a:p>
        </p:txBody>
      </p:sp>
      <p:sp>
        <p:nvSpPr>
          <p:cNvPr id="5" name="TextBox 4"/>
          <p:cNvSpPr txBox="1"/>
          <p:nvPr/>
        </p:nvSpPr>
        <p:spPr>
          <a:xfrm>
            <a:off x="502920" y="548640"/>
            <a:ext cx="7680960" cy="548640"/>
          </a:xfrm>
          <a:prstGeom prst="rect">
            <a:avLst/>
          </a:prstGeom>
          <a:noFill/>
        </p:spPr>
        <p:txBody>
          <a:bodyPr wrap="square" anchor="t" lIns="0" rIns="0" tIns="0" bIns="0">
            <a:spAutoFit/>
          </a:bodyPr>
          <a:lstStyle/>
          <a:p>
            <a:pPr algn="l"/>
            <a:r>
              <a:rPr sz="2600" b="1" i="0">
                <a:solidFill>
                  <a:srgbClr val="141413"/>
                </a:solidFill>
                <a:latin typeface="Georgia"/>
              </a:rPr>
              <a:t>Market Size, Bottoms-Up</a:t>
            </a:r>
          </a:p>
        </p:txBody>
      </p:sp>
      <p:sp>
        <p:nvSpPr>
          <p:cNvPr id="6" name="TextBox 5"/>
          <p:cNvSpPr txBox="1"/>
          <p:nvPr/>
        </p:nvSpPr>
        <p:spPr>
          <a:xfrm>
            <a:off x="521207" y="1188720"/>
            <a:ext cx="7680960" cy="457200"/>
          </a:xfrm>
          <a:prstGeom prst="rect">
            <a:avLst/>
          </a:prstGeom>
          <a:noFill/>
        </p:spPr>
        <p:txBody>
          <a:bodyPr wrap="square" anchor="t" lIns="0" rIns="0" tIns="0" bIns="0">
            <a:spAutoFit/>
          </a:bodyPr>
          <a:lstStyle/>
          <a:p>
            <a:pPr algn="l"/>
            <a:r>
              <a:rPr sz="1350" b="0" i="1">
                <a:solidFill>
                  <a:srgbClr val="5C6B4A"/>
                </a:solidFill>
                <a:latin typeface="Arial"/>
              </a:rPr>
              <a:t>The market built from the company's own reality: price times realistic customers.</a:t>
            </a:r>
          </a:p>
        </p:txBody>
      </p:sp>
      <p:sp>
        <p:nvSpPr>
          <p:cNvPr id="7" name="TextBox 6"/>
          <p:cNvSpPr txBox="1"/>
          <p:nvPr/>
        </p:nvSpPr>
        <p:spPr>
          <a:xfrm>
            <a:off x="521207" y="1627632"/>
            <a:ext cx="7680960" cy="256032"/>
          </a:xfrm>
          <a:prstGeom prst="rect">
            <a:avLst/>
          </a:prstGeom>
          <a:noFill/>
        </p:spPr>
        <p:txBody>
          <a:bodyPr wrap="square" anchor="t" lIns="0" rIns="0" tIns="0" bIns="0">
            <a:spAutoFit/>
          </a:bodyPr>
          <a:lstStyle/>
          <a:p>
            <a:r>
              <a:rPr sz="950" b="1" i="0" spc="120">
                <a:solidFill>
                  <a:srgbClr val="C4793A"/>
                </a:solidFill>
                <a:latin typeface="Arial"/>
              </a:rPr>
              <a:t>HOW I'D REPRESENT IT  ·  ILLUSTRATIVE</a:t>
            </a:r>
          </a:p>
        </p:txBody>
      </p:sp>
      <p:sp>
        <p:nvSpPr>
          <p:cNvPr id="8" name="Rounded Rectangle 7"/>
          <p:cNvSpPr/>
          <p:nvPr/>
        </p:nvSpPr>
        <p:spPr>
          <a:xfrm>
            <a:off x="502920" y="3296412"/>
            <a:ext cx="2133600" cy="1554480"/>
          </a:xfrm>
          <a:prstGeom prst="roundRect">
            <a:avLst>
              <a:gd name="adj" fmla="val 5000"/>
            </a:avLst>
          </a:prstGeom>
          <a:solidFill>
            <a:srgbClr val="FFFFFF"/>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94360" y="3570732"/>
            <a:ext cx="1950720" cy="640080"/>
          </a:xfrm>
          <a:prstGeom prst="rect">
            <a:avLst/>
          </a:prstGeom>
          <a:noFill/>
        </p:spPr>
        <p:txBody>
          <a:bodyPr wrap="square" anchor="t" lIns="0" rIns="0" tIns="0" bIns="0">
            <a:spAutoFit/>
          </a:bodyPr>
          <a:lstStyle/>
          <a:p>
            <a:pPr algn="ctr"/>
            <a:r>
              <a:rPr sz="2200" b="1" i="0">
                <a:solidFill>
                  <a:srgbClr val="141413"/>
                </a:solidFill>
                <a:latin typeface="Georgia"/>
              </a:rPr>
              <a:t>40,000</a:t>
            </a:r>
          </a:p>
        </p:txBody>
      </p:sp>
      <p:sp>
        <p:nvSpPr>
          <p:cNvPr id="10" name="TextBox 9"/>
          <p:cNvSpPr txBox="1"/>
          <p:nvPr/>
        </p:nvSpPr>
        <p:spPr>
          <a:xfrm>
            <a:off x="594360" y="4256532"/>
            <a:ext cx="1950720" cy="457200"/>
          </a:xfrm>
          <a:prstGeom prst="rect">
            <a:avLst/>
          </a:prstGeom>
          <a:noFill/>
        </p:spPr>
        <p:txBody>
          <a:bodyPr wrap="square" anchor="t" lIns="0" rIns="0" tIns="0" bIns="0">
            <a:spAutoFit/>
          </a:bodyPr>
          <a:lstStyle/>
          <a:p>
            <a:pPr algn="ctr"/>
            <a:r>
              <a:rPr sz="1050" b="0" i="0">
                <a:solidFill>
                  <a:srgbClr val="4A4A47"/>
                </a:solidFill>
                <a:latin typeface="Arial"/>
              </a:rPr>
              <a:t>target customers in reach</a:t>
            </a:r>
          </a:p>
        </p:txBody>
      </p:sp>
      <p:sp>
        <p:nvSpPr>
          <p:cNvPr id="11" name="TextBox 10"/>
          <p:cNvSpPr txBox="1"/>
          <p:nvPr/>
        </p:nvSpPr>
        <p:spPr>
          <a:xfrm>
            <a:off x="2636520" y="3799332"/>
            <a:ext cx="640080" cy="548640"/>
          </a:xfrm>
          <a:prstGeom prst="rect">
            <a:avLst/>
          </a:prstGeom>
          <a:noFill/>
        </p:spPr>
        <p:txBody>
          <a:bodyPr wrap="square" anchor="t" lIns="0" rIns="0" tIns="0" bIns="0">
            <a:spAutoFit/>
          </a:bodyPr>
          <a:lstStyle/>
          <a:p>
            <a:pPr algn="ctr"/>
            <a:r>
              <a:rPr sz="2600" b="1" i="0">
                <a:solidFill>
                  <a:srgbClr val="C4793A"/>
                </a:solidFill>
                <a:latin typeface="Arial"/>
              </a:rPr>
              <a:t>×</a:t>
            </a:r>
          </a:p>
        </p:txBody>
      </p:sp>
      <p:sp>
        <p:nvSpPr>
          <p:cNvPr id="12" name="Rounded Rectangle 11"/>
          <p:cNvSpPr/>
          <p:nvPr/>
        </p:nvSpPr>
        <p:spPr>
          <a:xfrm>
            <a:off x="3276600" y="3296412"/>
            <a:ext cx="2133600" cy="1554480"/>
          </a:xfrm>
          <a:prstGeom prst="roundRect">
            <a:avLst>
              <a:gd name="adj" fmla="val 5000"/>
            </a:avLst>
          </a:prstGeom>
          <a:solidFill>
            <a:srgbClr val="FFFFFF"/>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3368040" y="3570732"/>
            <a:ext cx="1950720" cy="640080"/>
          </a:xfrm>
          <a:prstGeom prst="rect">
            <a:avLst/>
          </a:prstGeom>
          <a:noFill/>
        </p:spPr>
        <p:txBody>
          <a:bodyPr wrap="square" anchor="t" lIns="0" rIns="0" tIns="0" bIns="0">
            <a:spAutoFit/>
          </a:bodyPr>
          <a:lstStyle/>
          <a:p>
            <a:pPr algn="ctr"/>
            <a:r>
              <a:rPr sz="2200" b="1" i="0">
                <a:solidFill>
                  <a:srgbClr val="141413"/>
                </a:solidFill>
                <a:latin typeface="Georgia"/>
              </a:rPr>
              <a:t>$3,600</a:t>
            </a:r>
          </a:p>
        </p:txBody>
      </p:sp>
      <p:sp>
        <p:nvSpPr>
          <p:cNvPr id="14" name="TextBox 13"/>
          <p:cNvSpPr txBox="1"/>
          <p:nvPr/>
        </p:nvSpPr>
        <p:spPr>
          <a:xfrm>
            <a:off x="3368040" y="4256532"/>
            <a:ext cx="1950720" cy="457200"/>
          </a:xfrm>
          <a:prstGeom prst="rect">
            <a:avLst/>
          </a:prstGeom>
          <a:noFill/>
        </p:spPr>
        <p:txBody>
          <a:bodyPr wrap="square" anchor="t" lIns="0" rIns="0" tIns="0" bIns="0">
            <a:spAutoFit/>
          </a:bodyPr>
          <a:lstStyle/>
          <a:p>
            <a:pPr algn="ctr"/>
            <a:r>
              <a:rPr sz="1050" b="0" i="0">
                <a:solidFill>
                  <a:srgbClr val="4A4A47"/>
                </a:solidFill>
                <a:latin typeface="Arial"/>
              </a:rPr>
              <a:t>annual value each</a:t>
            </a:r>
          </a:p>
        </p:txBody>
      </p:sp>
      <p:sp>
        <p:nvSpPr>
          <p:cNvPr id="15" name="TextBox 14"/>
          <p:cNvSpPr txBox="1"/>
          <p:nvPr/>
        </p:nvSpPr>
        <p:spPr>
          <a:xfrm>
            <a:off x="5410200" y="3799332"/>
            <a:ext cx="640080" cy="548640"/>
          </a:xfrm>
          <a:prstGeom prst="rect">
            <a:avLst/>
          </a:prstGeom>
          <a:noFill/>
        </p:spPr>
        <p:txBody>
          <a:bodyPr wrap="square" anchor="t" lIns="0" rIns="0" tIns="0" bIns="0">
            <a:spAutoFit/>
          </a:bodyPr>
          <a:lstStyle/>
          <a:p>
            <a:pPr algn="ctr"/>
            <a:r>
              <a:rPr sz="2600" b="1" i="0">
                <a:solidFill>
                  <a:srgbClr val="C4793A"/>
                </a:solidFill>
                <a:latin typeface="Arial"/>
              </a:rPr>
              <a:t>=</a:t>
            </a:r>
          </a:p>
        </p:txBody>
      </p:sp>
      <p:sp>
        <p:nvSpPr>
          <p:cNvPr id="16" name="Rounded Rectangle 15"/>
          <p:cNvSpPr/>
          <p:nvPr/>
        </p:nvSpPr>
        <p:spPr>
          <a:xfrm>
            <a:off x="6050280" y="3296412"/>
            <a:ext cx="2133600" cy="1554480"/>
          </a:xfrm>
          <a:prstGeom prst="roundRect">
            <a:avLst>
              <a:gd name="adj" fmla="val 5000"/>
            </a:avLst>
          </a:prstGeom>
          <a:solidFill>
            <a:srgbClr val="C4793A"/>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141720" y="3570732"/>
            <a:ext cx="1950720" cy="640080"/>
          </a:xfrm>
          <a:prstGeom prst="rect">
            <a:avLst/>
          </a:prstGeom>
          <a:noFill/>
        </p:spPr>
        <p:txBody>
          <a:bodyPr wrap="square" anchor="t" lIns="0" rIns="0" tIns="0" bIns="0">
            <a:spAutoFit/>
          </a:bodyPr>
          <a:lstStyle/>
          <a:p>
            <a:pPr algn="ctr"/>
            <a:r>
              <a:rPr sz="2200" b="1" i="0">
                <a:solidFill>
                  <a:srgbClr val="FFFFFF"/>
                </a:solidFill>
                <a:latin typeface="Georgia"/>
              </a:rPr>
              <a:t>$144M</a:t>
            </a:r>
          </a:p>
        </p:txBody>
      </p:sp>
      <p:sp>
        <p:nvSpPr>
          <p:cNvPr id="18" name="TextBox 17"/>
          <p:cNvSpPr txBox="1"/>
          <p:nvPr/>
        </p:nvSpPr>
        <p:spPr>
          <a:xfrm>
            <a:off x="6141720" y="4256532"/>
            <a:ext cx="1950720" cy="457200"/>
          </a:xfrm>
          <a:prstGeom prst="rect">
            <a:avLst/>
          </a:prstGeom>
          <a:noFill/>
        </p:spPr>
        <p:txBody>
          <a:bodyPr wrap="square" anchor="t" lIns="0" rIns="0" tIns="0" bIns="0">
            <a:spAutoFit/>
          </a:bodyPr>
          <a:lstStyle/>
          <a:p>
            <a:pPr algn="ctr"/>
            <a:r>
              <a:rPr sz="1050" b="0" i="0">
                <a:solidFill>
                  <a:srgbClr val="ECEAE2"/>
                </a:solidFill>
                <a:latin typeface="Arial"/>
              </a:rPr>
              <a:t>obtainable market (SOM)</a:t>
            </a:r>
          </a:p>
        </p:txBody>
      </p:sp>
      <p:sp>
        <p:nvSpPr>
          <p:cNvPr id="19" name="Rounded Rectangle 18"/>
          <p:cNvSpPr/>
          <p:nvPr/>
        </p:nvSpPr>
        <p:spPr>
          <a:xfrm>
            <a:off x="8366760" y="1901952"/>
            <a:ext cx="3319272" cy="4343400"/>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567928" y="2084832"/>
            <a:ext cx="2916936" cy="256032"/>
          </a:xfrm>
          <a:prstGeom prst="rect">
            <a:avLst/>
          </a:prstGeom>
          <a:noFill/>
        </p:spPr>
        <p:txBody>
          <a:bodyPr wrap="square" anchor="t" lIns="0" rIns="0" tIns="0" bIns="0">
            <a:spAutoFit/>
          </a:bodyPr>
          <a:lstStyle/>
          <a:p>
            <a:r>
              <a:rPr sz="1050" b="1" i="0" spc="120">
                <a:solidFill>
                  <a:srgbClr val="5C6B4A"/>
                </a:solidFill>
                <a:latin typeface="Arial"/>
              </a:rPr>
              <a:t>WHAT I LOOK FOR</a:t>
            </a:r>
          </a:p>
        </p:txBody>
      </p:sp>
      <p:sp>
        <p:nvSpPr>
          <p:cNvPr id="21" name="TextBox 20"/>
          <p:cNvSpPr txBox="1"/>
          <p:nvPr/>
        </p:nvSpPr>
        <p:spPr>
          <a:xfrm>
            <a:off x="8567928" y="2377440"/>
            <a:ext cx="2916936" cy="2377440"/>
          </a:xfrm>
          <a:prstGeom prst="rect">
            <a:avLst/>
          </a:prstGeom>
          <a:noFill/>
        </p:spPr>
        <p:txBody>
          <a:bodyPr wrap="square" anchor="t" lIns="0" rIns="0" tIns="0" bIns="0">
            <a:spAutoFit/>
          </a:bodyPr>
          <a:lstStyle/>
          <a:p>
            <a:pPr>
              <a:spcAft>
                <a:spcPts val="700"/>
              </a:spcAft>
            </a:pPr>
            <a:r>
              <a:rPr sz="1150" b="1" i="0">
                <a:solidFill>
                  <a:srgbClr val="C4793A"/>
                </a:solidFill>
                <a:latin typeface="Arial"/>
              </a:rPr>
              <a:t>•  </a:t>
            </a:r>
            <a:r>
              <a:rPr sz="1200" b="0" i="0">
                <a:solidFill>
                  <a:srgbClr val="4A4A47"/>
                </a:solidFill>
                <a:latin typeface="Arial"/>
              </a:rPr>
              <a:t>Number of realistic target customers times what each is actually worth per year.</a:t>
            </a:r>
          </a:p>
          <a:p>
            <a:pPr>
              <a:spcAft>
                <a:spcPts val="700"/>
              </a:spcAft>
            </a:pPr>
            <a:r>
              <a:rPr sz="1150" b="1" i="0">
                <a:solidFill>
                  <a:srgbClr val="C4793A"/>
                </a:solidFill>
                <a:latin typeface="Arial"/>
              </a:rPr>
              <a:t>•  </a:t>
            </a:r>
            <a:r>
              <a:rPr sz="1200" b="0" i="0">
                <a:solidFill>
                  <a:srgbClr val="4A4A47"/>
                </a:solidFill>
                <a:latin typeface="Arial"/>
              </a:rPr>
              <a:t>Grounded in the current business: real pricing, real customer segments.</a:t>
            </a:r>
          </a:p>
          <a:p>
            <a:pPr>
              <a:spcAft>
                <a:spcPts val="700"/>
              </a:spcAft>
            </a:pPr>
            <a:r>
              <a:rPr sz="1150" b="1" i="0">
                <a:solidFill>
                  <a:srgbClr val="C4793A"/>
                </a:solidFill>
                <a:latin typeface="Arial"/>
              </a:rPr>
              <a:t>•  </a:t>
            </a:r>
            <a:r>
              <a:rPr sz="1200" b="0" i="0">
                <a:solidFill>
                  <a:srgbClr val="4A4A47"/>
                </a:solidFill>
                <a:latin typeface="Arial"/>
              </a:rPr>
              <a:t>The serviceable and obtainable slice, not the whole industry.</a:t>
            </a:r>
          </a:p>
        </p:txBody>
      </p:sp>
      <p:sp>
        <p:nvSpPr>
          <p:cNvPr id="22" name="Rectangle 21"/>
          <p:cNvSpPr/>
          <p:nvPr/>
        </p:nvSpPr>
        <p:spPr>
          <a:xfrm>
            <a:off x="8567928" y="4672584"/>
            <a:ext cx="2916936" cy="18288"/>
          </a:xfrm>
          <a:prstGeom prst="rect">
            <a:avLst/>
          </a:prstGeom>
          <a:solidFill>
            <a:srgbClr val="D5D2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8567928" y="4828032"/>
            <a:ext cx="2916936" cy="256032"/>
          </a:xfrm>
          <a:prstGeom prst="rect">
            <a:avLst/>
          </a:prstGeom>
          <a:noFill/>
        </p:spPr>
        <p:txBody>
          <a:bodyPr wrap="square" anchor="t" lIns="0" rIns="0" tIns="0" bIns="0">
            <a:spAutoFit/>
          </a:bodyPr>
          <a:lstStyle/>
          <a:p>
            <a:r>
              <a:rPr sz="1050" b="1" i="0" spc="120">
                <a:solidFill>
                  <a:srgbClr val="C4793A"/>
                </a:solidFill>
                <a:latin typeface="Arial"/>
              </a:rPr>
              <a:t>THE QUESTION IN MY HEAD</a:t>
            </a:r>
          </a:p>
        </p:txBody>
      </p:sp>
      <p:sp>
        <p:nvSpPr>
          <p:cNvPr id="24" name="TextBox 23"/>
          <p:cNvSpPr txBox="1"/>
          <p:nvPr/>
        </p:nvSpPr>
        <p:spPr>
          <a:xfrm>
            <a:off x="8567928" y="5148072"/>
            <a:ext cx="2916936" cy="1005840"/>
          </a:xfrm>
          <a:prstGeom prst="rect">
            <a:avLst/>
          </a:prstGeom>
          <a:noFill/>
        </p:spPr>
        <p:txBody>
          <a:bodyPr wrap="square" anchor="t" lIns="0" rIns="0" tIns="0" bIns="0">
            <a:spAutoFit/>
          </a:bodyPr>
          <a:lstStyle/>
          <a:p>
            <a:pPr algn="l"/>
            <a:r>
              <a:rPr sz="1300" b="0" i="1">
                <a:solidFill>
                  <a:srgbClr val="141413"/>
                </a:solidFill>
                <a:latin typeface="Georgia"/>
              </a:rPr>
              <a:t>If I build the market from their real pricing and customers, is it still big enough?</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9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292608"/>
            <a:ext cx="8686800" cy="274320"/>
          </a:xfrm>
          <a:prstGeom prst="rect">
            <a:avLst/>
          </a:prstGeom>
          <a:noFill/>
        </p:spPr>
        <p:txBody>
          <a:bodyPr wrap="square" anchor="t" lIns="0" rIns="0" tIns="0" bIns="0">
            <a:spAutoFit/>
          </a:bodyPr>
          <a:lstStyle/>
          <a:p>
            <a:r>
              <a:rPr sz="1100" b="1" i="0" spc="130">
                <a:solidFill>
                  <a:srgbClr val="C4793A"/>
                </a:solidFill>
                <a:latin typeface="Arial"/>
              </a:rPr>
              <a:t>THE MARKET   ·   SECTION 12</a:t>
            </a:r>
          </a:p>
        </p:txBody>
      </p:sp>
      <p:sp>
        <p:nvSpPr>
          <p:cNvPr id="5" name="TextBox 4"/>
          <p:cNvSpPr txBox="1"/>
          <p:nvPr/>
        </p:nvSpPr>
        <p:spPr>
          <a:xfrm>
            <a:off x="502920" y="548640"/>
            <a:ext cx="7680960" cy="548640"/>
          </a:xfrm>
          <a:prstGeom prst="rect">
            <a:avLst/>
          </a:prstGeom>
          <a:noFill/>
        </p:spPr>
        <p:txBody>
          <a:bodyPr wrap="square" anchor="t" lIns="0" rIns="0" tIns="0" bIns="0">
            <a:spAutoFit/>
          </a:bodyPr>
          <a:lstStyle/>
          <a:p>
            <a:pPr algn="l"/>
            <a:r>
              <a:rPr sz="2600" b="1" i="0">
                <a:solidFill>
                  <a:srgbClr val="141413"/>
                </a:solidFill>
                <a:latin typeface="Georgia"/>
              </a:rPr>
              <a:t>Market Map and Segmentation</a:t>
            </a:r>
          </a:p>
        </p:txBody>
      </p:sp>
      <p:sp>
        <p:nvSpPr>
          <p:cNvPr id="6" name="TextBox 5"/>
          <p:cNvSpPr txBox="1"/>
          <p:nvPr/>
        </p:nvSpPr>
        <p:spPr>
          <a:xfrm>
            <a:off x="521207" y="1188720"/>
            <a:ext cx="7680960" cy="457200"/>
          </a:xfrm>
          <a:prstGeom prst="rect">
            <a:avLst/>
          </a:prstGeom>
          <a:noFill/>
        </p:spPr>
        <p:txBody>
          <a:bodyPr wrap="square" anchor="t" lIns="0" rIns="0" tIns="0" bIns="0">
            <a:spAutoFit/>
          </a:bodyPr>
          <a:lstStyle/>
          <a:p>
            <a:pPr algn="l"/>
            <a:r>
              <a:rPr sz="1350" b="0" i="1">
                <a:solidFill>
                  <a:srgbClr val="5C6B4A"/>
                </a:solidFill>
                <a:latin typeface="Arial"/>
              </a:rPr>
              <a:t>Where the company sits in the industry, visually, against everyone else.</a:t>
            </a:r>
          </a:p>
        </p:txBody>
      </p:sp>
      <p:sp>
        <p:nvSpPr>
          <p:cNvPr id="7" name="TextBox 6"/>
          <p:cNvSpPr txBox="1"/>
          <p:nvPr/>
        </p:nvSpPr>
        <p:spPr>
          <a:xfrm>
            <a:off x="521207" y="1627632"/>
            <a:ext cx="7680960" cy="256032"/>
          </a:xfrm>
          <a:prstGeom prst="rect">
            <a:avLst/>
          </a:prstGeom>
          <a:noFill/>
        </p:spPr>
        <p:txBody>
          <a:bodyPr wrap="square" anchor="t" lIns="0" rIns="0" tIns="0" bIns="0">
            <a:spAutoFit/>
          </a:bodyPr>
          <a:lstStyle/>
          <a:p>
            <a:r>
              <a:rPr sz="950" b="1" i="0" spc="120">
                <a:solidFill>
                  <a:srgbClr val="C4793A"/>
                </a:solidFill>
                <a:latin typeface="Arial"/>
              </a:rPr>
              <a:t>HOW I'D REPRESENT IT  ·  ILLUSTRATIVE</a:t>
            </a:r>
          </a:p>
        </p:txBody>
      </p:sp>
      <p:sp>
        <p:nvSpPr>
          <p:cNvPr id="8" name="Rounded Rectangle 7"/>
          <p:cNvSpPr/>
          <p:nvPr/>
        </p:nvSpPr>
        <p:spPr>
          <a:xfrm>
            <a:off x="1051560" y="1901952"/>
            <a:ext cx="4343400" cy="4343400"/>
          </a:xfrm>
          <a:prstGeom prst="roundRect">
            <a:avLst>
              <a:gd name="adj" fmla="val 5000"/>
            </a:avLst>
          </a:prstGeom>
          <a:solidFill>
            <a:srgbClr val="FFFFFF"/>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051560" y="4073652"/>
            <a:ext cx="4343400" cy="18288"/>
          </a:xfrm>
          <a:prstGeom prst="rect">
            <a:avLst/>
          </a:prstGeom>
          <a:solidFill>
            <a:srgbClr val="D5D2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3223260" y="1901952"/>
            <a:ext cx="18288" cy="4343400"/>
          </a:xfrm>
          <a:prstGeom prst="rect">
            <a:avLst/>
          </a:prstGeom>
          <a:solidFill>
            <a:srgbClr val="D5D2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1051560" y="6263640"/>
            <a:ext cx="4343400" cy="256032"/>
          </a:xfrm>
          <a:prstGeom prst="rect">
            <a:avLst/>
          </a:prstGeom>
          <a:noFill/>
        </p:spPr>
        <p:txBody>
          <a:bodyPr wrap="square" anchor="t" lIns="0" rIns="0" tIns="0" bIns="0">
            <a:spAutoFit/>
          </a:bodyPr>
          <a:lstStyle/>
          <a:p>
            <a:pPr algn="ctr"/>
            <a:r>
              <a:rPr sz="1000" b="0" i="0">
                <a:solidFill>
                  <a:srgbClr val="4A4A47"/>
                </a:solidFill>
                <a:latin typeface="Arial"/>
              </a:rPr>
              <a:t>Breadth of product →</a:t>
            </a:r>
          </a:p>
        </p:txBody>
      </p:sp>
      <p:sp>
        <p:nvSpPr>
          <p:cNvPr id="12" name="TextBox 11"/>
          <p:cNvSpPr txBox="1"/>
          <p:nvPr/>
        </p:nvSpPr>
        <p:spPr>
          <a:xfrm>
            <a:off x="548639" y="1901952"/>
            <a:ext cx="457200" cy="4343400"/>
          </a:xfrm>
          <a:prstGeom prst="rect">
            <a:avLst/>
          </a:prstGeom>
          <a:noFill/>
        </p:spPr>
        <p:txBody>
          <a:bodyPr wrap="square" anchor="ctr" lIns="0" rIns="0" tIns="0" bIns="0">
            <a:spAutoFit/>
          </a:bodyPr>
          <a:lstStyle/>
          <a:p>
            <a:pPr algn="ctr"/>
            <a:r>
              <a:rPr sz="1000" b="0" i="0">
                <a:solidFill>
                  <a:srgbClr val="4A4A47"/>
                </a:solidFill>
                <a:latin typeface="Arial"/>
              </a:rPr>
              <a:t>↑ Depth / focus</a:t>
            </a:r>
          </a:p>
        </p:txBody>
      </p:sp>
      <p:sp>
        <p:nvSpPr>
          <p:cNvPr id="13" name="Oval 12"/>
          <p:cNvSpPr/>
          <p:nvPr/>
        </p:nvSpPr>
        <p:spPr>
          <a:xfrm>
            <a:off x="1837944" y="3122676"/>
            <a:ext cx="164592" cy="164592"/>
          </a:xfrm>
          <a:prstGeom prst="ellipse">
            <a:avLst/>
          </a:prstGeom>
          <a:solidFill>
            <a:srgbClr val="B9B7A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2029968" y="3095244"/>
            <a:ext cx="1737360" cy="274320"/>
          </a:xfrm>
          <a:prstGeom prst="rect">
            <a:avLst/>
          </a:prstGeom>
          <a:noFill/>
        </p:spPr>
        <p:txBody>
          <a:bodyPr wrap="square" anchor="t" lIns="0" rIns="0" tIns="0" bIns="0">
            <a:spAutoFit/>
          </a:bodyPr>
          <a:lstStyle/>
          <a:p>
            <a:pPr algn="l"/>
            <a:r>
              <a:rPr sz="950" b="0" i="0">
                <a:solidFill>
                  <a:srgbClr val="4A4A47"/>
                </a:solidFill>
                <a:latin typeface="Arial"/>
              </a:rPr>
              <a:t>Startup B</a:t>
            </a:r>
          </a:p>
        </p:txBody>
      </p:sp>
      <p:sp>
        <p:nvSpPr>
          <p:cNvPr id="15" name="Oval 14"/>
          <p:cNvSpPr/>
          <p:nvPr/>
        </p:nvSpPr>
        <p:spPr>
          <a:xfrm>
            <a:off x="4443984" y="4425696"/>
            <a:ext cx="164592" cy="164592"/>
          </a:xfrm>
          <a:prstGeom prst="ellipse">
            <a:avLst/>
          </a:prstGeom>
          <a:solidFill>
            <a:srgbClr val="B9B7A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636008" y="4398264"/>
            <a:ext cx="1737360" cy="274320"/>
          </a:xfrm>
          <a:prstGeom prst="rect">
            <a:avLst/>
          </a:prstGeom>
          <a:noFill/>
        </p:spPr>
        <p:txBody>
          <a:bodyPr wrap="square" anchor="t" lIns="0" rIns="0" tIns="0" bIns="0">
            <a:spAutoFit/>
          </a:bodyPr>
          <a:lstStyle/>
          <a:p>
            <a:pPr algn="l"/>
            <a:r>
              <a:rPr sz="950" b="0" i="0">
                <a:solidFill>
                  <a:srgbClr val="4A4A47"/>
                </a:solidFill>
                <a:latin typeface="Arial"/>
              </a:rPr>
              <a:t>Incumbent A</a:t>
            </a:r>
          </a:p>
        </p:txBody>
      </p:sp>
      <p:sp>
        <p:nvSpPr>
          <p:cNvPr id="17" name="Oval 16"/>
          <p:cNvSpPr/>
          <p:nvPr/>
        </p:nvSpPr>
        <p:spPr>
          <a:xfrm>
            <a:off x="2489454" y="5294376"/>
            <a:ext cx="164592" cy="164592"/>
          </a:xfrm>
          <a:prstGeom prst="ellipse">
            <a:avLst/>
          </a:prstGeom>
          <a:solidFill>
            <a:srgbClr val="B9B7A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2681478" y="5266944"/>
            <a:ext cx="1737360" cy="274320"/>
          </a:xfrm>
          <a:prstGeom prst="rect">
            <a:avLst/>
          </a:prstGeom>
          <a:noFill/>
        </p:spPr>
        <p:txBody>
          <a:bodyPr wrap="square" anchor="t" lIns="0" rIns="0" tIns="0" bIns="0">
            <a:spAutoFit/>
          </a:bodyPr>
          <a:lstStyle/>
          <a:p>
            <a:pPr algn="l"/>
            <a:r>
              <a:rPr sz="950" b="0" i="0">
                <a:solidFill>
                  <a:srgbClr val="4A4A47"/>
                </a:solidFill>
                <a:latin typeface="Arial"/>
              </a:rPr>
              <a:t>Status quo</a:t>
            </a:r>
          </a:p>
        </p:txBody>
      </p:sp>
      <p:sp>
        <p:nvSpPr>
          <p:cNvPr id="19" name="Oval 18"/>
          <p:cNvSpPr/>
          <p:nvPr/>
        </p:nvSpPr>
        <p:spPr>
          <a:xfrm>
            <a:off x="4096512" y="2601468"/>
            <a:ext cx="164592" cy="164592"/>
          </a:xfrm>
          <a:prstGeom prst="ellipse">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4288536" y="2574036"/>
            <a:ext cx="1737360" cy="274320"/>
          </a:xfrm>
          <a:prstGeom prst="rect">
            <a:avLst/>
          </a:prstGeom>
          <a:noFill/>
        </p:spPr>
        <p:txBody>
          <a:bodyPr wrap="square" anchor="t" lIns="0" rIns="0" tIns="0" bIns="0">
            <a:spAutoFit/>
          </a:bodyPr>
          <a:lstStyle/>
          <a:p>
            <a:pPr algn="l"/>
            <a:r>
              <a:rPr sz="950" b="1" i="0">
                <a:solidFill>
                  <a:srgbClr val="141413"/>
                </a:solidFill>
                <a:latin typeface="Arial"/>
              </a:rPr>
              <a:t>Us</a:t>
            </a:r>
          </a:p>
        </p:txBody>
      </p:sp>
      <p:sp>
        <p:nvSpPr>
          <p:cNvPr id="21" name="Rounded Rectangle 20"/>
          <p:cNvSpPr/>
          <p:nvPr/>
        </p:nvSpPr>
        <p:spPr>
          <a:xfrm>
            <a:off x="8366760" y="1901952"/>
            <a:ext cx="3319272" cy="4343400"/>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8567928" y="2084832"/>
            <a:ext cx="2916936" cy="256032"/>
          </a:xfrm>
          <a:prstGeom prst="rect">
            <a:avLst/>
          </a:prstGeom>
          <a:noFill/>
        </p:spPr>
        <p:txBody>
          <a:bodyPr wrap="square" anchor="t" lIns="0" rIns="0" tIns="0" bIns="0">
            <a:spAutoFit/>
          </a:bodyPr>
          <a:lstStyle/>
          <a:p>
            <a:r>
              <a:rPr sz="1050" b="1" i="0" spc="120">
                <a:solidFill>
                  <a:srgbClr val="5C6B4A"/>
                </a:solidFill>
                <a:latin typeface="Arial"/>
              </a:rPr>
              <a:t>WHAT I LOOK FOR</a:t>
            </a:r>
          </a:p>
        </p:txBody>
      </p:sp>
      <p:sp>
        <p:nvSpPr>
          <p:cNvPr id="23" name="TextBox 22"/>
          <p:cNvSpPr txBox="1"/>
          <p:nvPr/>
        </p:nvSpPr>
        <p:spPr>
          <a:xfrm>
            <a:off x="8567928" y="2377440"/>
            <a:ext cx="2916936" cy="2377440"/>
          </a:xfrm>
          <a:prstGeom prst="rect">
            <a:avLst/>
          </a:prstGeom>
          <a:noFill/>
        </p:spPr>
        <p:txBody>
          <a:bodyPr wrap="square" anchor="t" lIns="0" rIns="0" tIns="0" bIns="0">
            <a:spAutoFit/>
          </a:bodyPr>
          <a:lstStyle/>
          <a:p>
            <a:pPr>
              <a:spcAft>
                <a:spcPts val="700"/>
              </a:spcAft>
            </a:pPr>
            <a:r>
              <a:rPr sz="1150" b="1" i="0">
                <a:solidFill>
                  <a:srgbClr val="C4793A"/>
                </a:solidFill>
                <a:latin typeface="Arial"/>
              </a:rPr>
              <a:t>•  </a:t>
            </a:r>
            <a:r>
              <a:rPr sz="1200" b="0" i="0">
                <a:solidFill>
                  <a:srgbClr val="4A4A47"/>
                </a:solidFill>
                <a:latin typeface="Arial"/>
              </a:rPr>
              <a:t>The segments of the market and which one the company owns.</a:t>
            </a:r>
          </a:p>
          <a:p>
            <a:pPr>
              <a:spcAft>
                <a:spcPts val="700"/>
              </a:spcAft>
            </a:pPr>
            <a:r>
              <a:rPr sz="1150" b="1" i="0">
                <a:solidFill>
                  <a:srgbClr val="C4793A"/>
                </a:solidFill>
                <a:latin typeface="Arial"/>
              </a:rPr>
              <a:t>•  </a:t>
            </a:r>
            <a:r>
              <a:rPr sz="1200" b="0" i="0">
                <a:solidFill>
                  <a:srgbClr val="4A4A47"/>
                </a:solidFill>
                <a:latin typeface="Arial"/>
              </a:rPr>
              <a:t>Whether they are in a crowded box or an open one.</a:t>
            </a:r>
          </a:p>
          <a:p>
            <a:pPr>
              <a:spcAft>
                <a:spcPts val="700"/>
              </a:spcAft>
            </a:pPr>
            <a:r>
              <a:rPr sz="1150" b="1" i="0">
                <a:solidFill>
                  <a:srgbClr val="C4793A"/>
                </a:solidFill>
                <a:latin typeface="Arial"/>
              </a:rPr>
              <a:t>•  </a:t>
            </a:r>
            <a:r>
              <a:rPr sz="1200" b="0" i="0">
                <a:solidFill>
                  <a:srgbClr val="4A4A47"/>
                </a:solidFill>
                <a:latin typeface="Arial"/>
              </a:rPr>
              <a:t>How adjacent segments could become expansion or become threats.</a:t>
            </a:r>
          </a:p>
        </p:txBody>
      </p:sp>
      <p:sp>
        <p:nvSpPr>
          <p:cNvPr id="24" name="Rectangle 23"/>
          <p:cNvSpPr/>
          <p:nvPr/>
        </p:nvSpPr>
        <p:spPr>
          <a:xfrm>
            <a:off x="8567928" y="4672584"/>
            <a:ext cx="2916936" cy="18288"/>
          </a:xfrm>
          <a:prstGeom prst="rect">
            <a:avLst/>
          </a:prstGeom>
          <a:solidFill>
            <a:srgbClr val="D5D2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567928" y="4828032"/>
            <a:ext cx="2916936" cy="256032"/>
          </a:xfrm>
          <a:prstGeom prst="rect">
            <a:avLst/>
          </a:prstGeom>
          <a:noFill/>
        </p:spPr>
        <p:txBody>
          <a:bodyPr wrap="square" anchor="t" lIns="0" rIns="0" tIns="0" bIns="0">
            <a:spAutoFit/>
          </a:bodyPr>
          <a:lstStyle/>
          <a:p>
            <a:r>
              <a:rPr sz="1050" b="1" i="0" spc="120">
                <a:solidFill>
                  <a:srgbClr val="C4793A"/>
                </a:solidFill>
                <a:latin typeface="Arial"/>
              </a:rPr>
              <a:t>THE QUESTION IN MY HEAD</a:t>
            </a:r>
          </a:p>
        </p:txBody>
      </p:sp>
      <p:sp>
        <p:nvSpPr>
          <p:cNvPr id="26" name="TextBox 25"/>
          <p:cNvSpPr txBox="1"/>
          <p:nvPr/>
        </p:nvSpPr>
        <p:spPr>
          <a:xfrm>
            <a:off x="8567928" y="5148072"/>
            <a:ext cx="2916936" cy="1005840"/>
          </a:xfrm>
          <a:prstGeom prst="rect">
            <a:avLst/>
          </a:prstGeom>
          <a:noFill/>
        </p:spPr>
        <p:txBody>
          <a:bodyPr wrap="square" anchor="t" lIns="0" rIns="0" tIns="0" bIns="0">
            <a:spAutoFit/>
          </a:bodyPr>
          <a:lstStyle/>
          <a:p>
            <a:pPr algn="l"/>
            <a:r>
              <a:rPr sz="1300" b="0" i="1">
                <a:solidFill>
                  <a:srgbClr val="141413"/>
                </a:solidFill>
                <a:latin typeface="Georgia"/>
              </a:rPr>
              <a:t>Do they own a box, or are they one of ten names in the same box?</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9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292608"/>
            <a:ext cx="8686800" cy="274320"/>
          </a:xfrm>
          <a:prstGeom prst="rect">
            <a:avLst/>
          </a:prstGeom>
          <a:noFill/>
        </p:spPr>
        <p:txBody>
          <a:bodyPr wrap="square" anchor="t" lIns="0" rIns="0" tIns="0" bIns="0">
            <a:spAutoFit/>
          </a:bodyPr>
          <a:lstStyle/>
          <a:p>
            <a:r>
              <a:rPr sz="1100" b="1" i="0" spc="130">
                <a:solidFill>
                  <a:srgbClr val="C4793A"/>
                </a:solidFill>
                <a:latin typeface="Arial"/>
              </a:rPr>
              <a:t>THE MARKET   ·   SECTION 13</a:t>
            </a:r>
          </a:p>
        </p:txBody>
      </p:sp>
      <p:sp>
        <p:nvSpPr>
          <p:cNvPr id="5" name="TextBox 4"/>
          <p:cNvSpPr txBox="1"/>
          <p:nvPr/>
        </p:nvSpPr>
        <p:spPr>
          <a:xfrm>
            <a:off x="502920" y="548640"/>
            <a:ext cx="7680960" cy="548640"/>
          </a:xfrm>
          <a:prstGeom prst="rect">
            <a:avLst/>
          </a:prstGeom>
          <a:noFill/>
        </p:spPr>
        <p:txBody>
          <a:bodyPr wrap="square" anchor="t" lIns="0" rIns="0" tIns="0" bIns="0">
            <a:spAutoFit/>
          </a:bodyPr>
          <a:lstStyle/>
          <a:p>
            <a:pPr algn="l"/>
            <a:r>
              <a:rPr sz="2600" b="1" i="0">
                <a:solidFill>
                  <a:srgbClr val="141413"/>
                </a:solidFill>
                <a:latin typeface="Georgia"/>
              </a:rPr>
              <a:t>Industry Issues</a:t>
            </a:r>
          </a:p>
        </p:txBody>
      </p:sp>
      <p:sp>
        <p:nvSpPr>
          <p:cNvPr id="6" name="TextBox 5"/>
          <p:cNvSpPr txBox="1"/>
          <p:nvPr/>
        </p:nvSpPr>
        <p:spPr>
          <a:xfrm>
            <a:off x="521207" y="1188720"/>
            <a:ext cx="7680960" cy="457200"/>
          </a:xfrm>
          <a:prstGeom prst="rect">
            <a:avLst/>
          </a:prstGeom>
          <a:noFill/>
        </p:spPr>
        <p:txBody>
          <a:bodyPr wrap="square" anchor="t" lIns="0" rIns="0" tIns="0" bIns="0">
            <a:spAutoFit/>
          </a:bodyPr>
          <a:lstStyle/>
          <a:p>
            <a:pPr algn="l"/>
            <a:r>
              <a:rPr sz="1350" b="0" i="1">
                <a:solidFill>
                  <a:srgbClr val="5C6B4A"/>
                </a:solidFill>
                <a:latin typeface="Arial"/>
              </a:rPr>
              <a:t>The headwinds: regulation, adoption friction, incumbents, structural resistance.</a:t>
            </a:r>
          </a:p>
        </p:txBody>
      </p:sp>
      <p:sp>
        <p:nvSpPr>
          <p:cNvPr id="7" name="TextBox 6"/>
          <p:cNvSpPr txBox="1"/>
          <p:nvPr/>
        </p:nvSpPr>
        <p:spPr>
          <a:xfrm>
            <a:off x="521207" y="1627632"/>
            <a:ext cx="7680960" cy="256032"/>
          </a:xfrm>
          <a:prstGeom prst="rect">
            <a:avLst/>
          </a:prstGeom>
          <a:noFill/>
        </p:spPr>
        <p:txBody>
          <a:bodyPr wrap="square" anchor="t" lIns="0" rIns="0" tIns="0" bIns="0">
            <a:spAutoFit/>
          </a:bodyPr>
          <a:lstStyle/>
          <a:p>
            <a:r>
              <a:rPr sz="950" b="1" i="0" spc="120">
                <a:solidFill>
                  <a:srgbClr val="C4793A"/>
                </a:solidFill>
                <a:latin typeface="Arial"/>
              </a:rPr>
              <a:t>HOW I'D REPRESENT IT  ·  ILLUSTRATIVE</a:t>
            </a:r>
          </a:p>
        </p:txBody>
      </p:sp>
      <p:graphicFrame>
        <p:nvGraphicFramePr>
          <p:cNvPr id="8" name="Table 7"/>
          <p:cNvGraphicFramePr>
            <a:graphicFrameLocks noGrp="1"/>
          </p:cNvGraphicFramePr>
          <p:nvPr/>
        </p:nvGraphicFramePr>
        <p:xfrm>
          <a:off x="502920" y="1901952"/>
          <a:ext cx="7680958" cy="4343400"/>
        </p:xfrm>
        <a:graphic>
          <a:graphicData uri="http://schemas.openxmlformats.org/drawingml/2006/table">
            <a:tbl>
              <a:tblPr>
                <a:tableStyleId>{5C22544A-7EE6-4342-B048-85BDC9FD1C3A}</a:tableStyleId>
              </a:tblPr>
              <a:tblGrid>
                <a:gridCol w="1786269"/>
                <a:gridCol w="4287047"/>
                <a:gridCol w="1607642"/>
              </a:tblGrid>
              <a:tr h="868680">
                <a:tc>
                  <a:txBody>
                    <a:bodyPr wrap="square"/>
                    <a:lstStyle/>
                    <a:p>
                      <a:pPr algn="l"/>
                      <a:r>
                        <a:rPr sz="1050" b="1">
                          <a:solidFill>
                            <a:srgbClr val="FFFFFF"/>
                          </a:solidFill>
                          <a:latin typeface="Arial"/>
                        </a:rPr>
                        <a:t>Item</a:t>
                      </a:r>
                    </a:p>
                  </a:txBody>
                  <a:tcPr anchor="ctr" marL="82296" marR="64008" marT="18288" marB="18288">
                    <a:solidFill>
                      <a:srgbClr val="141413"/>
                    </a:solidFill>
                  </a:tcPr>
                </a:tc>
                <a:tc>
                  <a:txBody>
                    <a:bodyPr wrap="square"/>
                    <a:lstStyle/>
                    <a:p>
                      <a:pPr algn="l"/>
                      <a:r>
                        <a:rPr sz="1050" b="1">
                          <a:solidFill>
                            <a:srgbClr val="FFFFFF"/>
                          </a:solidFill>
                          <a:latin typeface="Arial"/>
                        </a:rPr>
                        <a:t>Description</a:t>
                      </a:r>
                    </a:p>
                  </a:txBody>
                  <a:tcPr anchor="ctr" marL="82296" marR="64008" marT="18288" marB="18288">
                    <a:solidFill>
                      <a:srgbClr val="141413"/>
                    </a:solidFill>
                  </a:tcPr>
                </a:tc>
                <a:tc>
                  <a:txBody>
                    <a:bodyPr wrap="square"/>
                    <a:lstStyle/>
                    <a:p>
                      <a:pPr algn="ctr"/>
                      <a:r>
                        <a:rPr sz="1050" b="1">
                          <a:solidFill>
                            <a:srgbClr val="FFFFFF"/>
                          </a:solidFill>
                          <a:latin typeface="Arial"/>
                        </a:rPr>
                        <a:t>Impact</a:t>
                      </a:r>
                    </a:p>
                  </a:txBody>
                  <a:tcPr anchor="ctr" marL="82296" marR="64008" marT="18288" marB="18288">
                    <a:solidFill>
                      <a:srgbClr val="141413"/>
                    </a:solidFill>
                  </a:tcPr>
                </a:tc>
              </a:tr>
              <a:tr h="868680">
                <a:tc>
                  <a:txBody>
                    <a:bodyPr wrap="square"/>
                    <a:lstStyle/>
                    <a:p>
                      <a:pPr algn="l"/>
                      <a:r>
                        <a:rPr sz="1050" b="0">
                          <a:solidFill>
                            <a:srgbClr val="141413"/>
                          </a:solidFill>
                          <a:latin typeface="Arial"/>
                        </a:rPr>
                        <a:t>Regulation</a:t>
                      </a:r>
                    </a:p>
                  </a:txBody>
                  <a:tcPr anchor="ctr" marL="82296" marR="64008" marT="18288" marB="18288">
                    <a:solidFill>
                      <a:srgbClr val="FFFFFF"/>
                    </a:solidFill>
                  </a:tcPr>
                </a:tc>
                <a:tc>
                  <a:txBody>
                    <a:bodyPr wrap="square"/>
                    <a:lstStyle/>
                    <a:p>
                      <a:pPr algn="l"/>
                      <a:r>
                        <a:rPr sz="1050" b="0">
                          <a:solidFill>
                            <a:srgbClr val="141413"/>
                          </a:solidFill>
                          <a:latin typeface="Arial"/>
                        </a:rPr>
                        <a:t>New data rules may gate certain verticals</a:t>
                      </a:r>
                    </a:p>
                  </a:txBody>
                  <a:tcPr anchor="ctr" marL="82296" marR="64008" marT="18288" marB="18288">
                    <a:solidFill>
                      <a:srgbClr val="FFFFFF"/>
                    </a:solidFill>
                  </a:tcPr>
                </a:tc>
                <a:tc>
                  <a:txBody>
                    <a:bodyPr wrap="square"/>
                    <a:lstStyle/>
                    <a:p>
                      <a:pPr algn="ctr"/>
                      <a:r>
                        <a:rPr sz="1050" b="0">
                          <a:solidFill>
                            <a:srgbClr val="141413"/>
                          </a:solidFill>
                          <a:latin typeface="Arial"/>
                        </a:rPr>
                        <a:t>Medium</a:t>
                      </a:r>
                    </a:p>
                  </a:txBody>
                  <a:tcPr anchor="ctr" marL="82296" marR="64008" marT="18288" marB="18288">
                    <a:solidFill>
                      <a:srgbClr val="FFFFFF"/>
                    </a:solidFill>
                  </a:tcPr>
                </a:tc>
              </a:tr>
              <a:tr h="868680">
                <a:tc>
                  <a:txBody>
                    <a:bodyPr wrap="square"/>
                    <a:lstStyle/>
                    <a:p>
                      <a:pPr algn="l"/>
                      <a:r>
                        <a:rPr sz="1050" b="0">
                          <a:solidFill>
                            <a:srgbClr val="141413"/>
                          </a:solidFill>
                          <a:latin typeface="Arial"/>
                        </a:rPr>
                        <a:t>Adoption</a:t>
                      </a:r>
                    </a:p>
                  </a:txBody>
                  <a:tcPr anchor="ctr" marL="82296" marR="64008" marT="18288" marB="18288">
                    <a:solidFill>
                      <a:srgbClr val="F4F2EC"/>
                    </a:solidFill>
                  </a:tcPr>
                </a:tc>
                <a:tc>
                  <a:txBody>
                    <a:bodyPr wrap="square"/>
                    <a:lstStyle/>
                    <a:p>
                      <a:pPr algn="l"/>
                      <a:r>
                        <a:rPr sz="1050" b="0">
                          <a:solidFill>
                            <a:srgbClr val="141413"/>
                          </a:solidFill>
                          <a:latin typeface="Arial"/>
                        </a:rPr>
                        <a:t>Buyers slow to change even when product is better</a:t>
                      </a:r>
                    </a:p>
                  </a:txBody>
                  <a:tcPr anchor="ctr" marL="82296" marR="64008" marT="18288" marB="18288">
                    <a:solidFill>
                      <a:srgbClr val="F4F2EC"/>
                    </a:solidFill>
                  </a:tcPr>
                </a:tc>
                <a:tc>
                  <a:txBody>
                    <a:bodyPr wrap="square"/>
                    <a:lstStyle/>
                    <a:p>
                      <a:pPr algn="ctr"/>
                      <a:r>
                        <a:rPr sz="1050" b="0">
                          <a:solidFill>
                            <a:srgbClr val="141413"/>
                          </a:solidFill>
                          <a:latin typeface="Arial"/>
                        </a:rPr>
                        <a:t>High</a:t>
                      </a:r>
                    </a:p>
                  </a:txBody>
                  <a:tcPr anchor="ctr" marL="82296" marR="64008" marT="18288" marB="18288">
                    <a:solidFill>
                      <a:srgbClr val="F4F2EC"/>
                    </a:solidFill>
                  </a:tcPr>
                </a:tc>
              </a:tr>
              <a:tr h="868680">
                <a:tc>
                  <a:txBody>
                    <a:bodyPr wrap="square"/>
                    <a:lstStyle/>
                    <a:p>
                      <a:pPr algn="l"/>
                      <a:r>
                        <a:rPr sz="1050" b="0">
                          <a:solidFill>
                            <a:srgbClr val="141413"/>
                          </a:solidFill>
                          <a:latin typeface="Arial"/>
                        </a:rPr>
                        <a:t>Channel power</a:t>
                      </a:r>
                    </a:p>
                  </a:txBody>
                  <a:tcPr anchor="ctr" marL="82296" marR="64008" marT="18288" marB="18288">
                    <a:solidFill>
                      <a:srgbClr val="FFFFFF"/>
                    </a:solidFill>
                  </a:tcPr>
                </a:tc>
                <a:tc>
                  <a:txBody>
                    <a:bodyPr wrap="square"/>
                    <a:lstStyle/>
                    <a:p>
                      <a:pPr algn="l"/>
                      <a:r>
                        <a:rPr sz="1050" b="0">
                          <a:solidFill>
                            <a:srgbClr val="141413"/>
                          </a:solidFill>
                          <a:latin typeface="Arial"/>
                        </a:rPr>
                        <a:t>Incumbents control distribution in enterprise</a:t>
                      </a:r>
                    </a:p>
                  </a:txBody>
                  <a:tcPr anchor="ctr" marL="82296" marR="64008" marT="18288" marB="18288">
                    <a:solidFill>
                      <a:srgbClr val="FFFFFF"/>
                    </a:solidFill>
                  </a:tcPr>
                </a:tc>
                <a:tc>
                  <a:txBody>
                    <a:bodyPr wrap="square"/>
                    <a:lstStyle/>
                    <a:p>
                      <a:pPr algn="ctr"/>
                      <a:r>
                        <a:rPr sz="1050" b="0">
                          <a:solidFill>
                            <a:srgbClr val="141413"/>
                          </a:solidFill>
                          <a:latin typeface="Arial"/>
                        </a:rPr>
                        <a:t>Medium</a:t>
                      </a:r>
                    </a:p>
                  </a:txBody>
                  <a:tcPr anchor="ctr" marL="82296" marR="64008" marT="18288" marB="18288">
                    <a:solidFill>
                      <a:srgbClr val="FFFFFF"/>
                    </a:solidFill>
                  </a:tcPr>
                </a:tc>
              </a:tr>
              <a:tr h="868680">
                <a:tc>
                  <a:txBody>
                    <a:bodyPr wrap="square"/>
                    <a:lstStyle/>
                    <a:p>
                      <a:pPr algn="l"/>
                      <a:r>
                        <a:rPr sz="1050" b="0">
                          <a:solidFill>
                            <a:srgbClr val="141413"/>
                          </a:solidFill>
                          <a:latin typeface="Arial"/>
                        </a:rPr>
                        <a:t>Consumer interest</a:t>
                      </a:r>
                    </a:p>
                  </a:txBody>
                  <a:tcPr anchor="ctr" marL="82296" marR="64008" marT="18288" marB="18288">
                    <a:solidFill>
                      <a:srgbClr val="F4F2EC"/>
                    </a:solidFill>
                  </a:tcPr>
                </a:tc>
                <a:tc>
                  <a:txBody>
                    <a:bodyPr wrap="square"/>
                    <a:lstStyle/>
                    <a:p>
                      <a:pPr algn="l"/>
                      <a:r>
                        <a:rPr sz="1050" b="0">
                          <a:solidFill>
                            <a:srgbClr val="141413"/>
                          </a:solidFill>
                          <a:latin typeface="Arial"/>
                        </a:rPr>
                        <a:t>Strong pull for the category overall</a:t>
                      </a:r>
                    </a:p>
                  </a:txBody>
                  <a:tcPr anchor="ctr" marL="82296" marR="64008" marT="18288" marB="18288">
                    <a:solidFill>
                      <a:srgbClr val="F4F2EC"/>
                    </a:solidFill>
                  </a:tcPr>
                </a:tc>
                <a:tc>
                  <a:txBody>
                    <a:bodyPr wrap="square"/>
                    <a:lstStyle/>
                    <a:p>
                      <a:pPr algn="ctr"/>
                      <a:r>
                        <a:rPr sz="1050" b="0">
                          <a:solidFill>
                            <a:srgbClr val="141413"/>
                          </a:solidFill>
                          <a:latin typeface="Arial"/>
                        </a:rPr>
                        <a:t>Tailwind</a:t>
                      </a:r>
                    </a:p>
                  </a:txBody>
                  <a:tcPr anchor="ctr" marL="82296" marR="64008" marT="18288" marB="18288">
                    <a:solidFill>
                      <a:srgbClr val="F4F2EC"/>
                    </a:solidFill>
                  </a:tcPr>
                </a:tc>
              </a:tr>
            </a:tbl>
          </a:graphicData>
        </a:graphic>
      </p:graphicFrame>
      <p:sp>
        <p:nvSpPr>
          <p:cNvPr id="9" name="Rounded Rectangle 8"/>
          <p:cNvSpPr/>
          <p:nvPr/>
        </p:nvSpPr>
        <p:spPr>
          <a:xfrm>
            <a:off x="8366760" y="1901952"/>
            <a:ext cx="3319272" cy="4343400"/>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567928" y="2084832"/>
            <a:ext cx="2916936" cy="256032"/>
          </a:xfrm>
          <a:prstGeom prst="rect">
            <a:avLst/>
          </a:prstGeom>
          <a:noFill/>
        </p:spPr>
        <p:txBody>
          <a:bodyPr wrap="square" anchor="t" lIns="0" rIns="0" tIns="0" bIns="0">
            <a:spAutoFit/>
          </a:bodyPr>
          <a:lstStyle/>
          <a:p>
            <a:r>
              <a:rPr sz="1050" b="1" i="0" spc="120">
                <a:solidFill>
                  <a:srgbClr val="5C6B4A"/>
                </a:solidFill>
                <a:latin typeface="Arial"/>
              </a:rPr>
              <a:t>WHAT I LOOK FOR</a:t>
            </a:r>
          </a:p>
        </p:txBody>
      </p:sp>
      <p:sp>
        <p:nvSpPr>
          <p:cNvPr id="11" name="TextBox 10"/>
          <p:cNvSpPr txBox="1"/>
          <p:nvPr/>
        </p:nvSpPr>
        <p:spPr>
          <a:xfrm>
            <a:off x="8567928" y="2377440"/>
            <a:ext cx="2916936" cy="2377440"/>
          </a:xfrm>
          <a:prstGeom prst="rect">
            <a:avLst/>
          </a:prstGeom>
          <a:noFill/>
        </p:spPr>
        <p:txBody>
          <a:bodyPr wrap="square" anchor="t" lIns="0" rIns="0" tIns="0" bIns="0">
            <a:spAutoFit/>
          </a:bodyPr>
          <a:lstStyle/>
          <a:p>
            <a:pPr>
              <a:spcAft>
                <a:spcPts val="700"/>
              </a:spcAft>
            </a:pPr>
            <a:r>
              <a:rPr sz="1150" b="1" i="0">
                <a:solidFill>
                  <a:srgbClr val="C4793A"/>
                </a:solidFill>
                <a:latin typeface="Arial"/>
              </a:rPr>
              <a:t>•  </a:t>
            </a:r>
            <a:r>
              <a:rPr sz="1200" b="0" i="0">
                <a:solidFill>
                  <a:srgbClr val="4A4A47"/>
                </a:solidFill>
                <a:latin typeface="Arial"/>
              </a:rPr>
              <a:t>Regulatory, legal, or compliance risk that could gate the whole business.</a:t>
            </a:r>
          </a:p>
          <a:p>
            <a:pPr>
              <a:spcAft>
                <a:spcPts val="700"/>
              </a:spcAft>
            </a:pPr>
            <a:r>
              <a:rPr sz="1150" b="1" i="0">
                <a:solidFill>
                  <a:srgbClr val="C4793A"/>
                </a:solidFill>
                <a:latin typeface="Arial"/>
              </a:rPr>
              <a:t>•  </a:t>
            </a:r>
            <a:r>
              <a:rPr sz="1200" b="0" i="0">
                <a:solidFill>
                  <a:srgbClr val="4A4A47"/>
                </a:solidFill>
                <a:latin typeface="Arial"/>
              </a:rPr>
              <a:t>Adoption friction: why customers might be slow to change even if the product is better.</a:t>
            </a:r>
          </a:p>
          <a:p>
            <a:pPr>
              <a:spcAft>
                <a:spcPts val="700"/>
              </a:spcAft>
            </a:pPr>
            <a:r>
              <a:rPr sz="1150" b="1" i="0">
                <a:solidFill>
                  <a:srgbClr val="C4793A"/>
                </a:solidFill>
                <a:latin typeface="Arial"/>
              </a:rPr>
              <a:t>•  </a:t>
            </a:r>
            <a:r>
              <a:rPr sz="1200" b="0" i="0">
                <a:solidFill>
                  <a:srgbClr val="4A4A47"/>
                </a:solidFill>
                <a:latin typeface="Arial"/>
              </a:rPr>
              <a:t>Structural forces (channel power, incumbent lock-in) working against the company.</a:t>
            </a:r>
          </a:p>
        </p:txBody>
      </p:sp>
      <p:sp>
        <p:nvSpPr>
          <p:cNvPr id="12" name="Rectangle 11"/>
          <p:cNvSpPr/>
          <p:nvPr/>
        </p:nvSpPr>
        <p:spPr>
          <a:xfrm>
            <a:off x="8567928" y="4672584"/>
            <a:ext cx="2916936" cy="18288"/>
          </a:xfrm>
          <a:prstGeom prst="rect">
            <a:avLst/>
          </a:prstGeom>
          <a:solidFill>
            <a:srgbClr val="D5D2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567928" y="4828032"/>
            <a:ext cx="2916936" cy="256032"/>
          </a:xfrm>
          <a:prstGeom prst="rect">
            <a:avLst/>
          </a:prstGeom>
          <a:noFill/>
        </p:spPr>
        <p:txBody>
          <a:bodyPr wrap="square" anchor="t" lIns="0" rIns="0" tIns="0" bIns="0">
            <a:spAutoFit/>
          </a:bodyPr>
          <a:lstStyle/>
          <a:p>
            <a:r>
              <a:rPr sz="1050" b="1" i="0" spc="120">
                <a:solidFill>
                  <a:srgbClr val="C4793A"/>
                </a:solidFill>
                <a:latin typeface="Arial"/>
              </a:rPr>
              <a:t>THE QUESTION IN MY HEAD</a:t>
            </a:r>
          </a:p>
        </p:txBody>
      </p:sp>
      <p:sp>
        <p:nvSpPr>
          <p:cNvPr id="14" name="TextBox 13"/>
          <p:cNvSpPr txBox="1"/>
          <p:nvPr/>
        </p:nvSpPr>
        <p:spPr>
          <a:xfrm>
            <a:off x="8567928" y="5148072"/>
            <a:ext cx="2916936" cy="1005840"/>
          </a:xfrm>
          <a:prstGeom prst="rect">
            <a:avLst/>
          </a:prstGeom>
          <a:noFill/>
        </p:spPr>
        <p:txBody>
          <a:bodyPr wrap="square" anchor="t" lIns="0" rIns="0" tIns="0" bIns="0">
            <a:spAutoFit/>
          </a:bodyPr>
          <a:lstStyle/>
          <a:p>
            <a:pPr algn="l"/>
            <a:r>
              <a:rPr sz="1300" b="0" i="1">
                <a:solidFill>
                  <a:srgbClr val="141413"/>
                </a:solidFill>
                <a:latin typeface="Georgia"/>
              </a:rPr>
              <a:t>What about this industry makes good companies fail here anyway?</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4141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2651760"/>
            <a:ext cx="10515600" cy="365760"/>
          </a:xfrm>
          <a:prstGeom prst="rect">
            <a:avLst/>
          </a:prstGeom>
          <a:noFill/>
        </p:spPr>
        <p:txBody>
          <a:bodyPr wrap="square" anchor="t" lIns="0" rIns="0" tIns="0" bIns="0">
            <a:spAutoFit/>
          </a:bodyPr>
          <a:lstStyle/>
          <a:p>
            <a:r>
              <a:rPr sz="1500" b="1" i="0" spc="240">
                <a:solidFill>
                  <a:srgbClr val="C4793A"/>
                </a:solidFill>
                <a:latin typeface="Arial"/>
              </a:rPr>
              <a:t>THE PRODUCT</a:t>
            </a:r>
          </a:p>
        </p:txBody>
      </p:sp>
      <p:sp>
        <p:nvSpPr>
          <p:cNvPr id="5" name="TextBox 4"/>
          <p:cNvSpPr txBox="1"/>
          <p:nvPr/>
        </p:nvSpPr>
        <p:spPr>
          <a:xfrm>
            <a:off x="804672" y="3108960"/>
            <a:ext cx="10607040" cy="1097280"/>
          </a:xfrm>
          <a:prstGeom prst="rect">
            <a:avLst/>
          </a:prstGeom>
          <a:noFill/>
        </p:spPr>
        <p:txBody>
          <a:bodyPr wrap="square" anchor="t" lIns="0" rIns="0" tIns="0" bIns="0">
            <a:spAutoFit/>
          </a:bodyPr>
          <a:lstStyle/>
          <a:p>
            <a:r>
              <a:rPr sz="4400" b="1" i="0">
                <a:solidFill>
                  <a:srgbClr val="ECEAE2"/>
                </a:solidFill>
                <a:latin typeface="Georgia"/>
              </a:rPr>
              <a:t>The Product</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9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292608"/>
            <a:ext cx="8686800" cy="274320"/>
          </a:xfrm>
          <a:prstGeom prst="rect">
            <a:avLst/>
          </a:prstGeom>
          <a:noFill/>
        </p:spPr>
        <p:txBody>
          <a:bodyPr wrap="square" anchor="t" lIns="0" rIns="0" tIns="0" bIns="0">
            <a:spAutoFit/>
          </a:bodyPr>
          <a:lstStyle/>
          <a:p>
            <a:r>
              <a:rPr sz="1100" b="1" i="0" spc="130">
                <a:solidFill>
                  <a:srgbClr val="C4793A"/>
                </a:solidFill>
                <a:latin typeface="Arial"/>
              </a:rPr>
              <a:t>THE PRODUCT   ·   SECTION 14</a:t>
            </a:r>
          </a:p>
        </p:txBody>
      </p:sp>
      <p:sp>
        <p:nvSpPr>
          <p:cNvPr id="5" name="TextBox 4"/>
          <p:cNvSpPr txBox="1"/>
          <p:nvPr/>
        </p:nvSpPr>
        <p:spPr>
          <a:xfrm>
            <a:off x="502920" y="548640"/>
            <a:ext cx="7680960" cy="548640"/>
          </a:xfrm>
          <a:prstGeom prst="rect">
            <a:avLst/>
          </a:prstGeom>
          <a:noFill/>
        </p:spPr>
        <p:txBody>
          <a:bodyPr wrap="square" anchor="t" lIns="0" rIns="0" tIns="0" bIns="0">
            <a:spAutoFit/>
          </a:bodyPr>
          <a:lstStyle/>
          <a:p>
            <a:pPr algn="l"/>
            <a:r>
              <a:rPr sz="2600" b="1" i="0">
                <a:solidFill>
                  <a:srgbClr val="141413"/>
                </a:solidFill>
                <a:latin typeface="Georgia"/>
              </a:rPr>
              <a:t>Product: Functionality</a:t>
            </a:r>
          </a:p>
        </p:txBody>
      </p:sp>
      <p:sp>
        <p:nvSpPr>
          <p:cNvPr id="6" name="TextBox 5"/>
          <p:cNvSpPr txBox="1"/>
          <p:nvPr/>
        </p:nvSpPr>
        <p:spPr>
          <a:xfrm>
            <a:off x="521207" y="1188720"/>
            <a:ext cx="7680960" cy="457200"/>
          </a:xfrm>
          <a:prstGeom prst="rect">
            <a:avLst/>
          </a:prstGeom>
          <a:noFill/>
        </p:spPr>
        <p:txBody>
          <a:bodyPr wrap="square" anchor="t" lIns="0" rIns="0" tIns="0" bIns="0">
            <a:spAutoFit/>
          </a:bodyPr>
          <a:lstStyle/>
          <a:p>
            <a:pPr algn="l"/>
            <a:r>
              <a:rPr sz="1350" b="0" i="1">
                <a:solidFill>
                  <a:srgbClr val="5C6B4A"/>
                </a:solidFill>
                <a:latin typeface="Arial"/>
              </a:rPr>
              <a:t>What the product actually does, function by function, and why each matters.</a:t>
            </a:r>
          </a:p>
        </p:txBody>
      </p:sp>
      <p:sp>
        <p:nvSpPr>
          <p:cNvPr id="7" name="TextBox 6"/>
          <p:cNvSpPr txBox="1"/>
          <p:nvPr/>
        </p:nvSpPr>
        <p:spPr>
          <a:xfrm>
            <a:off x="521207" y="1627632"/>
            <a:ext cx="7680960" cy="256032"/>
          </a:xfrm>
          <a:prstGeom prst="rect">
            <a:avLst/>
          </a:prstGeom>
          <a:noFill/>
        </p:spPr>
        <p:txBody>
          <a:bodyPr wrap="square" anchor="t" lIns="0" rIns="0" tIns="0" bIns="0">
            <a:spAutoFit/>
          </a:bodyPr>
          <a:lstStyle/>
          <a:p>
            <a:r>
              <a:rPr sz="950" b="1" i="0" spc="120">
                <a:solidFill>
                  <a:srgbClr val="C4793A"/>
                </a:solidFill>
                <a:latin typeface="Arial"/>
              </a:rPr>
              <a:t>HOW I'D REPRESENT IT  ·  ILLUSTRATIVE</a:t>
            </a:r>
          </a:p>
        </p:txBody>
      </p:sp>
      <p:sp>
        <p:nvSpPr>
          <p:cNvPr id="8" name="Rounded Rectangle 7"/>
          <p:cNvSpPr/>
          <p:nvPr/>
        </p:nvSpPr>
        <p:spPr>
          <a:xfrm>
            <a:off x="502920" y="1901952"/>
            <a:ext cx="2389632" cy="4343400"/>
          </a:xfrm>
          <a:prstGeom prst="roundRect">
            <a:avLst>
              <a:gd name="adj" fmla="val 5000"/>
            </a:avLst>
          </a:prstGeom>
          <a:solidFill>
            <a:srgbClr val="FFFFFF"/>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02920" y="1901952"/>
            <a:ext cx="2389632" cy="457200"/>
          </a:xfrm>
          <a:prstGeom prst="rect">
            <a:avLst/>
          </a:prstGeom>
          <a:solidFill>
            <a:srgbClr val="ED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0936" y="1901952"/>
            <a:ext cx="2133599" cy="457200"/>
          </a:xfrm>
          <a:prstGeom prst="rect">
            <a:avLst/>
          </a:prstGeom>
          <a:noFill/>
        </p:spPr>
        <p:txBody>
          <a:bodyPr wrap="square" anchor="ctr" lIns="0" rIns="0" tIns="0" bIns="0">
            <a:spAutoFit/>
          </a:bodyPr>
          <a:lstStyle/>
          <a:p>
            <a:pPr algn="l"/>
            <a:r>
              <a:rPr sz="1200" b="1" i="0">
                <a:solidFill>
                  <a:srgbClr val="5C6B4A"/>
                </a:solidFill>
                <a:latin typeface="Arial"/>
              </a:rPr>
              <a:t>Function 1</a:t>
            </a:r>
          </a:p>
        </p:txBody>
      </p:sp>
      <p:sp>
        <p:nvSpPr>
          <p:cNvPr id="11" name="TextBox 10"/>
          <p:cNvSpPr txBox="1"/>
          <p:nvPr/>
        </p:nvSpPr>
        <p:spPr>
          <a:xfrm>
            <a:off x="649224" y="2505456"/>
            <a:ext cx="2115312" cy="3611880"/>
          </a:xfrm>
          <a:prstGeom prst="rect">
            <a:avLst/>
          </a:prstGeom>
          <a:noFill/>
        </p:spPr>
        <p:txBody>
          <a:bodyPr wrap="square" anchor="t" lIns="0" rIns="0" tIns="0" bIns="0">
            <a:spAutoFit/>
          </a:bodyPr>
          <a:lstStyle/>
          <a:p>
            <a:pPr>
              <a:spcAft>
                <a:spcPts val="500"/>
              </a:spcAft>
            </a:pPr>
            <a:r>
              <a:rPr sz="1050" b="0" i="0">
                <a:solidFill>
                  <a:srgbClr val="5C6B4A"/>
                </a:solidFill>
                <a:latin typeface="Arial"/>
              </a:rPr>
              <a:t>•  </a:t>
            </a:r>
            <a:r>
              <a:rPr sz="1100" b="0" i="0">
                <a:solidFill>
                  <a:srgbClr val="4A4A47"/>
                </a:solidFill>
                <a:latin typeface="Arial"/>
              </a:rPr>
              <a:t>Core job the product does</a:t>
            </a:r>
          </a:p>
          <a:p>
            <a:pPr>
              <a:spcAft>
                <a:spcPts val="500"/>
              </a:spcAft>
            </a:pPr>
            <a:r>
              <a:rPr sz="1050" b="0" i="0">
                <a:solidFill>
                  <a:srgbClr val="5C6B4A"/>
                </a:solidFill>
                <a:latin typeface="Arial"/>
              </a:rPr>
              <a:t>•  </a:t>
            </a:r>
            <a:r>
              <a:rPr sz="1100" b="0" i="0">
                <a:solidFill>
                  <a:srgbClr val="4A4A47"/>
                </a:solidFill>
                <a:latin typeface="Arial"/>
              </a:rPr>
              <a:t>Usage: daily</a:t>
            </a:r>
          </a:p>
          <a:p>
            <a:pPr>
              <a:spcAft>
                <a:spcPts val="500"/>
              </a:spcAft>
            </a:pPr>
            <a:r>
              <a:rPr sz="1050" b="0" i="0">
                <a:solidFill>
                  <a:srgbClr val="5C6B4A"/>
                </a:solidFill>
                <a:latin typeface="Arial"/>
              </a:rPr>
              <a:t>•  </a:t>
            </a:r>
            <a:r>
              <a:rPr sz="1100" b="0" i="0">
                <a:solidFill>
                  <a:srgbClr val="4A4A47"/>
                </a:solidFill>
                <a:latin typeface="Arial"/>
              </a:rPr>
              <a:t>Value: saves hours</a:t>
            </a:r>
          </a:p>
        </p:txBody>
      </p:sp>
      <p:sp>
        <p:nvSpPr>
          <p:cNvPr id="12" name="Rounded Rectangle 11"/>
          <p:cNvSpPr/>
          <p:nvPr/>
        </p:nvSpPr>
        <p:spPr>
          <a:xfrm>
            <a:off x="3148584" y="1901952"/>
            <a:ext cx="2389632" cy="4343400"/>
          </a:xfrm>
          <a:prstGeom prst="roundRect">
            <a:avLst>
              <a:gd name="adj" fmla="val 5000"/>
            </a:avLst>
          </a:prstGeom>
          <a:solidFill>
            <a:srgbClr val="FFFFFF"/>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3148584" y="1901952"/>
            <a:ext cx="2389632" cy="457200"/>
          </a:xfrm>
          <a:prstGeom prst="rect">
            <a:avLst/>
          </a:prstGeom>
          <a:solidFill>
            <a:srgbClr val="ED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3276600" y="1901952"/>
            <a:ext cx="2133599" cy="457200"/>
          </a:xfrm>
          <a:prstGeom prst="rect">
            <a:avLst/>
          </a:prstGeom>
          <a:noFill/>
        </p:spPr>
        <p:txBody>
          <a:bodyPr wrap="square" anchor="ctr" lIns="0" rIns="0" tIns="0" bIns="0">
            <a:spAutoFit/>
          </a:bodyPr>
          <a:lstStyle/>
          <a:p>
            <a:pPr algn="l"/>
            <a:r>
              <a:rPr sz="1200" b="1" i="0">
                <a:solidFill>
                  <a:srgbClr val="5C6B4A"/>
                </a:solidFill>
                <a:latin typeface="Arial"/>
              </a:rPr>
              <a:t>Function 2</a:t>
            </a:r>
          </a:p>
        </p:txBody>
      </p:sp>
      <p:sp>
        <p:nvSpPr>
          <p:cNvPr id="15" name="TextBox 14"/>
          <p:cNvSpPr txBox="1"/>
          <p:nvPr/>
        </p:nvSpPr>
        <p:spPr>
          <a:xfrm>
            <a:off x="3294888" y="2505456"/>
            <a:ext cx="2115312" cy="3611880"/>
          </a:xfrm>
          <a:prstGeom prst="rect">
            <a:avLst/>
          </a:prstGeom>
          <a:noFill/>
        </p:spPr>
        <p:txBody>
          <a:bodyPr wrap="square" anchor="t" lIns="0" rIns="0" tIns="0" bIns="0">
            <a:spAutoFit/>
          </a:bodyPr>
          <a:lstStyle/>
          <a:p>
            <a:pPr>
              <a:spcAft>
                <a:spcPts val="500"/>
              </a:spcAft>
            </a:pPr>
            <a:r>
              <a:rPr sz="1050" b="0" i="0">
                <a:solidFill>
                  <a:srgbClr val="5C6B4A"/>
                </a:solidFill>
                <a:latin typeface="Arial"/>
              </a:rPr>
              <a:t>•  </a:t>
            </a:r>
            <a:r>
              <a:rPr sz="1100" b="0" i="0">
                <a:solidFill>
                  <a:srgbClr val="4A4A47"/>
                </a:solidFill>
                <a:latin typeface="Arial"/>
              </a:rPr>
              <a:t>The attach / expansion feature</a:t>
            </a:r>
          </a:p>
          <a:p>
            <a:pPr>
              <a:spcAft>
                <a:spcPts val="500"/>
              </a:spcAft>
            </a:pPr>
            <a:r>
              <a:rPr sz="1050" b="0" i="0">
                <a:solidFill>
                  <a:srgbClr val="5C6B4A"/>
                </a:solidFill>
                <a:latin typeface="Arial"/>
              </a:rPr>
              <a:t>•  </a:t>
            </a:r>
            <a:r>
              <a:rPr sz="1100" b="0" i="0">
                <a:solidFill>
                  <a:srgbClr val="4A4A47"/>
                </a:solidFill>
                <a:latin typeface="Arial"/>
              </a:rPr>
              <a:t>Usage: weekly</a:t>
            </a:r>
          </a:p>
          <a:p>
            <a:pPr>
              <a:spcAft>
                <a:spcPts val="500"/>
              </a:spcAft>
            </a:pPr>
            <a:r>
              <a:rPr sz="1050" b="0" i="0">
                <a:solidFill>
                  <a:srgbClr val="5C6B4A"/>
                </a:solidFill>
                <a:latin typeface="Arial"/>
              </a:rPr>
              <a:t>•  </a:t>
            </a:r>
            <a:r>
              <a:rPr sz="1100" b="0" i="0">
                <a:solidFill>
                  <a:srgbClr val="4A4A47"/>
                </a:solidFill>
                <a:latin typeface="Arial"/>
              </a:rPr>
              <a:t>Value: new revenue</a:t>
            </a:r>
          </a:p>
        </p:txBody>
      </p:sp>
      <p:sp>
        <p:nvSpPr>
          <p:cNvPr id="16" name="Rounded Rectangle 15"/>
          <p:cNvSpPr/>
          <p:nvPr/>
        </p:nvSpPr>
        <p:spPr>
          <a:xfrm>
            <a:off x="5794248" y="1901952"/>
            <a:ext cx="2389632" cy="4343400"/>
          </a:xfrm>
          <a:prstGeom prst="roundRect">
            <a:avLst>
              <a:gd name="adj" fmla="val 5000"/>
            </a:avLst>
          </a:prstGeom>
          <a:solidFill>
            <a:srgbClr val="FFFFFF"/>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5794248" y="1901952"/>
            <a:ext cx="2389632" cy="4572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5922264" y="1901952"/>
            <a:ext cx="2133599" cy="457200"/>
          </a:xfrm>
          <a:prstGeom prst="rect">
            <a:avLst/>
          </a:prstGeom>
          <a:noFill/>
        </p:spPr>
        <p:txBody>
          <a:bodyPr wrap="square" anchor="ctr" lIns="0" rIns="0" tIns="0" bIns="0">
            <a:spAutoFit/>
          </a:bodyPr>
          <a:lstStyle/>
          <a:p>
            <a:pPr algn="l"/>
            <a:r>
              <a:rPr sz="1200" b="1" i="0">
                <a:solidFill>
                  <a:srgbClr val="FFFFFF"/>
                </a:solidFill>
                <a:latin typeface="Arial"/>
              </a:rPr>
              <a:t>Function 3</a:t>
            </a:r>
          </a:p>
        </p:txBody>
      </p:sp>
      <p:sp>
        <p:nvSpPr>
          <p:cNvPr id="19" name="TextBox 18"/>
          <p:cNvSpPr txBox="1"/>
          <p:nvPr/>
        </p:nvSpPr>
        <p:spPr>
          <a:xfrm>
            <a:off x="5940552" y="2505456"/>
            <a:ext cx="2115312" cy="3611880"/>
          </a:xfrm>
          <a:prstGeom prst="rect">
            <a:avLst/>
          </a:prstGeom>
          <a:noFill/>
        </p:spPr>
        <p:txBody>
          <a:bodyPr wrap="square" anchor="t" lIns="0" rIns="0" tIns="0" bIns="0">
            <a:spAutoFit/>
          </a:bodyPr>
          <a:lstStyle/>
          <a:p>
            <a:pPr>
              <a:spcAft>
                <a:spcPts val="500"/>
              </a:spcAft>
            </a:pPr>
            <a:r>
              <a:rPr sz="1050" b="0" i="0">
                <a:solidFill>
                  <a:srgbClr val="5C6B4A"/>
                </a:solidFill>
                <a:latin typeface="Arial"/>
              </a:rPr>
              <a:t>•  </a:t>
            </a:r>
            <a:r>
              <a:rPr sz="1100" b="0" i="0">
                <a:solidFill>
                  <a:srgbClr val="4A4A47"/>
                </a:solidFill>
                <a:latin typeface="Arial"/>
              </a:rPr>
              <a:t>The sticky admin layer</a:t>
            </a:r>
          </a:p>
          <a:p>
            <a:pPr>
              <a:spcAft>
                <a:spcPts val="500"/>
              </a:spcAft>
            </a:pPr>
            <a:r>
              <a:rPr sz="1050" b="0" i="0">
                <a:solidFill>
                  <a:srgbClr val="5C6B4A"/>
                </a:solidFill>
                <a:latin typeface="Arial"/>
              </a:rPr>
              <a:t>•  </a:t>
            </a:r>
            <a:r>
              <a:rPr sz="1100" b="0" i="0">
                <a:solidFill>
                  <a:srgbClr val="4A4A47"/>
                </a:solidFill>
                <a:latin typeface="Arial"/>
              </a:rPr>
              <a:t>Usage: always-on</a:t>
            </a:r>
          </a:p>
          <a:p>
            <a:pPr>
              <a:spcAft>
                <a:spcPts val="500"/>
              </a:spcAft>
            </a:pPr>
            <a:r>
              <a:rPr sz="1050" b="0" i="0">
                <a:solidFill>
                  <a:srgbClr val="5C6B4A"/>
                </a:solidFill>
                <a:latin typeface="Arial"/>
              </a:rPr>
              <a:t>•  </a:t>
            </a:r>
            <a:r>
              <a:rPr sz="1100" b="0" i="0">
                <a:solidFill>
                  <a:srgbClr val="4A4A47"/>
                </a:solidFill>
                <a:latin typeface="Arial"/>
              </a:rPr>
              <a:t>Value: switching cost</a:t>
            </a:r>
          </a:p>
        </p:txBody>
      </p:sp>
      <p:sp>
        <p:nvSpPr>
          <p:cNvPr id="20" name="Rounded Rectangle 19"/>
          <p:cNvSpPr/>
          <p:nvPr/>
        </p:nvSpPr>
        <p:spPr>
          <a:xfrm>
            <a:off x="8366760" y="1901952"/>
            <a:ext cx="3319272" cy="4343400"/>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567928" y="2084832"/>
            <a:ext cx="2916936" cy="256032"/>
          </a:xfrm>
          <a:prstGeom prst="rect">
            <a:avLst/>
          </a:prstGeom>
          <a:noFill/>
        </p:spPr>
        <p:txBody>
          <a:bodyPr wrap="square" anchor="t" lIns="0" rIns="0" tIns="0" bIns="0">
            <a:spAutoFit/>
          </a:bodyPr>
          <a:lstStyle/>
          <a:p>
            <a:r>
              <a:rPr sz="1050" b="1" i="0" spc="120">
                <a:solidFill>
                  <a:srgbClr val="5C6B4A"/>
                </a:solidFill>
                <a:latin typeface="Arial"/>
              </a:rPr>
              <a:t>WHAT I LOOK FOR</a:t>
            </a:r>
          </a:p>
        </p:txBody>
      </p:sp>
      <p:sp>
        <p:nvSpPr>
          <p:cNvPr id="22" name="TextBox 21"/>
          <p:cNvSpPr txBox="1"/>
          <p:nvPr/>
        </p:nvSpPr>
        <p:spPr>
          <a:xfrm>
            <a:off x="8567928" y="2377440"/>
            <a:ext cx="2916936" cy="2377440"/>
          </a:xfrm>
          <a:prstGeom prst="rect">
            <a:avLst/>
          </a:prstGeom>
          <a:noFill/>
        </p:spPr>
        <p:txBody>
          <a:bodyPr wrap="square" anchor="t" lIns="0" rIns="0" tIns="0" bIns="0">
            <a:spAutoFit/>
          </a:bodyPr>
          <a:lstStyle/>
          <a:p>
            <a:pPr>
              <a:spcAft>
                <a:spcPts val="700"/>
              </a:spcAft>
            </a:pPr>
            <a:r>
              <a:rPr sz="1150" b="1" i="0">
                <a:solidFill>
                  <a:srgbClr val="C4793A"/>
                </a:solidFill>
                <a:latin typeface="Arial"/>
              </a:rPr>
              <a:t>•  </a:t>
            </a:r>
            <a:r>
              <a:rPr sz="1200" b="0" i="0">
                <a:solidFill>
                  <a:srgbClr val="4A4A47"/>
                </a:solidFill>
                <a:latin typeface="Arial"/>
              </a:rPr>
              <a:t>The core functions and the specific job each one does for the customer.</a:t>
            </a:r>
          </a:p>
          <a:p>
            <a:pPr>
              <a:spcAft>
                <a:spcPts val="700"/>
              </a:spcAft>
            </a:pPr>
            <a:r>
              <a:rPr sz="1150" b="1" i="0">
                <a:solidFill>
                  <a:srgbClr val="C4793A"/>
                </a:solidFill>
                <a:latin typeface="Arial"/>
              </a:rPr>
              <a:t>•  </a:t>
            </a:r>
            <a:r>
              <a:rPr sz="1200" b="0" i="0">
                <a:solidFill>
                  <a:srgbClr val="4A4A47"/>
                </a:solidFill>
                <a:latin typeface="Arial"/>
              </a:rPr>
              <a:t>The moment of value: where the product stops being a demo and starts being useful.</a:t>
            </a:r>
          </a:p>
          <a:p>
            <a:pPr>
              <a:spcAft>
                <a:spcPts val="700"/>
              </a:spcAft>
            </a:pPr>
            <a:r>
              <a:rPr sz="1150" b="1" i="0">
                <a:solidFill>
                  <a:srgbClr val="C4793A"/>
                </a:solidFill>
                <a:latin typeface="Arial"/>
              </a:rPr>
              <a:t>•  </a:t>
            </a:r>
            <a:r>
              <a:rPr sz="1200" b="0" i="0">
                <a:solidFill>
                  <a:srgbClr val="4A4A47"/>
                </a:solidFill>
                <a:latin typeface="Arial"/>
              </a:rPr>
              <a:t>What exists today versus what is still a roadmap promise.</a:t>
            </a:r>
          </a:p>
        </p:txBody>
      </p:sp>
      <p:sp>
        <p:nvSpPr>
          <p:cNvPr id="23" name="Rectangle 22"/>
          <p:cNvSpPr/>
          <p:nvPr/>
        </p:nvSpPr>
        <p:spPr>
          <a:xfrm>
            <a:off x="8567928" y="4672584"/>
            <a:ext cx="2916936" cy="18288"/>
          </a:xfrm>
          <a:prstGeom prst="rect">
            <a:avLst/>
          </a:prstGeom>
          <a:solidFill>
            <a:srgbClr val="D5D2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567928" y="4828032"/>
            <a:ext cx="2916936" cy="256032"/>
          </a:xfrm>
          <a:prstGeom prst="rect">
            <a:avLst/>
          </a:prstGeom>
          <a:noFill/>
        </p:spPr>
        <p:txBody>
          <a:bodyPr wrap="square" anchor="t" lIns="0" rIns="0" tIns="0" bIns="0">
            <a:spAutoFit/>
          </a:bodyPr>
          <a:lstStyle/>
          <a:p>
            <a:r>
              <a:rPr sz="1050" b="1" i="0" spc="120">
                <a:solidFill>
                  <a:srgbClr val="C4793A"/>
                </a:solidFill>
                <a:latin typeface="Arial"/>
              </a:rPr>
              <a:t>THE QUESTION IN MY HEAD</a:t>
            </a:r>
          </a:p>
        </p:txBody>
      </p:sp>
      <p:sp>
        <p:nvSpPr>
          <p:cNvPr id="25" name="TextBox 24"/>
          <p:cNvSpPr txBox="1"/>
          <p:nvPr/>
        </p:nvSpPr>
        <p:spPr>
          <a:xfrm>
            <a:off x="8567928" y="5148072"/>
            <a:ext cx="2916936" cy="1005840"/>
          </a:xfrm>
          <a:prstGeom prst="rect">
            <a:avLst/>
          </a:prstGeom>
          <a:noFill/>
        </p:spPr>
        <p:txBody>
          <a:bodyPr wrap="square" anchor="t" lIns="0" rIns="0" tIns="0" bIns="0">
            <a:spAutoFit/>
          </a:bodyPr>
          <a:lstStyle/>
          <a:p>
            <a:pPr algn="l"/>
            <a:r>
              <a:rPr sz="1300" b="0" i="1">
                <a:solidFill>
                  <a:srgbClr val="141413"/>
                </a:solidFill>
                <a:latin typeface="Georgia"/>
              </a:rPr>
              <a:t>What does this actually do today, and would a customer miss it if it disappeared?</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9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292608"/>
            <a:ext cx="8686800" cy="274320"/>
          </a:xfrm>
          <a:prstGeom prst="rect">
            <a:avLst/>
          </a:prstGeom>
          <a:noFill/>
        </p:spPr>
        <p:txBody>
          <a:bodyPr wrap="square" anchor="t" lIns="0" rIns="0" tIns="0" bIns="0">
            <a:spAutoFit/>
          </a:bodyPr>
          <a:lstStyle/>
          <a:p>
            <a:r>
              <a:rPr sz="1100" b="1" i="0" spc="130">
                <a:solidFill>
                  <a:srgbClr val="C4793A"/>
                </a:solidFill>
                <a:latin typeface="Arial"/>
              </a:rPr>
              <a:t>THE PRODUCT   ·   SECTION 15</a:t>
            </a:r>
          </a:p>
        </p:txBody>
      </p:sp>
      <p:sp>
        <p:nvSpPr>
          <p:cNvPr id="5" name="TextBox 4"/>
          <p:cNvSpPr txBox="1"/>
          <p:nvPr/>
        </p:nvSpPr>
        <p:spPr>
          <a:xfrm>
            <a:off x="502920" y="548640"/>
            <a:ext cx="7680960" cy="548640"/>
          </a:xfrm>
          <a:prstGeom prst="rect">
            <a:avLst/>
          </a:prstGeom>
          <a:noFill/>
        </p:spPr>
        <p:txBody>
          <a:bodyPr wrap="square" anchor="t" lIns="0" rIns="0" tIns="0" bIns="0">
            <a:spAutoFit/>
          </a:bodyPr>
          <a:lstStyle/>
          <a:p>
            <a:pPr algn="l"/>
            <a:r>
              <a:rPr sz="2600" b="1" i="0">
                <a:solidFill>
                  <a:srgbClr val="141413"/>
                </a:solidFill>
                <a:latin typeface="Georgia"/>
              </a:rPr>
              <a:t>Product: Architecture</a:t>
            </a:r>
          </a:p>
        </p:txBody>
      </p:sp>
      <p:sp>
        <p:nvSpPr>
          <p:cNvPr id="6" name="TextBox 5"/>
          <p:cNvSpPr txBox="1"/>
          <p:nvPr/>
        </p:nvSpPr>
        <p:spPr>
          <a:xfrm>
            <a:off x="521207" y="1188720"/>
            <a:ext cx="7680960" cy="457200"/>
          </a:xfrm>
          <a:prstGeom prst="rect">
            <a:avLst/>
          </a:prstGeom>
          <a:noFill/>
        </p:spPr>
        <p:txBody>
          <a:bodyPr wrap="square" anchor="t" lIns="0" rIns="0" tIns="0" bIns="0">
            <a:spAutoFit/>
          </a:bodyPr>
          <a:lstStyle/>
          <a:p>
            <a:pPr algn="l"/>
            <a:r>
              <a:rPr sz="1350" b="0" i="1">
                <a:solidFill>
                  <a:srgbClr val="5C6B4A"/>
                </a:solidFill>
                <a:latin typeface="Arial"/>
              </a:rPr>
              <a:t>How it is built under the hood, and whether the architecture is an advantage or a liability.</a:t>
            </a:r>
          </a:p>
        </p:txBody>
      </p:sp>
      <p:sp>
        <p:nvSpPr>
          <p:cNvPr id="7" name="TextBox 6"/>
          <p:cNvSpPr txBox="1"/>
          <p:nvPr/>
        </p:nvSpPr>
        <p:spPr>
          <a:xfrm>
            <a:off x="521207" y="1627632"/>
            <a:ext cx="7680960" cy="256032"/>
          </a:xfrm>
          <a:prstGeom prst="rect">
            <a:avLst/>
          </a:prstGeom>
          <a:noFill/>
        </p:spPr>
        <p:txBody>
          <a:bodyPr wrap="square" anchor="t" lIns="0" rIns="0" tIns="0" bIns="0">
            <a:spAutoFit/>
          </a:bodyPr>
          <a:lstStyle/>
          <a:p>
            <a:r>
              <a:rPr sz="950" b="1" i="0" spc="120">
                <a:solidFill>
                  <a:srgbClr val="C4793A"/>
                </a:solidFill>
                <a:latin typeface="Arial"/>
              </a:rPr>
              <a:t>HOW I'D REPRESENT IT  ·  ILLUSTRATIVE</a:t>
            </a:r>
          </a:p>
        </p:txBody>
      </p:sp>
      <p:sp>
        <p:nvSpPr>
          <p:cNvPr id="8" name="Rounded Rectangle 7"/>
          <p:cNvSpPr/>
          <p:nvPr/>
        </p:nvSpPr>
        <p:spPr>
          <a:xfrm>
            <a:off x="502920" y="3479292"/>
            <a:ext cx="1577340" cy="1188720"/>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94360" y="3680460"/>
            <a:ext cx="1394460" cy="457200"/>
          </a:xfrm>
          <a:prstGeom prst="rect">
            <a:avLst/>
          </a:prstGeom>
          <a:noFill/>
        </p:spPr>
        <p:txBody>
          <a:bodyPr wrap="square" anchor="t" lIns="0" rIns="0" tIns="0" bIns="0">
            <a:spAutoFit/>
          </a:bodyPr>
          <a:lstStyle/>
          <a:p>
            <a:pPr algn="ctr"/>
            <a:r>
              <a:rPr sz="1200" b="1" i="0">
                <a:solidFill>
                  <a:srgbClr val="141413"/>
                </a:solidFill>
                <a:latin typeface="Arial"/>
              </a:rPr>
              <a:t>Client</a:t>
            </a:r>
          </a:p>
        </p:txBody>
      </p:sp>
      <p:sp>
        <p:nvSpPr>
          <p:cNvPr id="10" name="TextBox 9"/>
          <p:cNvSpPr txBox="1"/>
          <p:nvPr/>
        </p:nvSpPr>
        <p:spPr>
          <a:xfrm>
            <a:off x="594360" y="4137660"/>
            <a:ext cx="1394460" cy="457200"/>
          </a:xfrm>
          <a:prstGeom prst="rect">
            <a:avLst/>
          </a:prstGeom>
          <a:noFill/>
        </p:spPr>
        <p:txBody>
          <a:bodyPr wrap="square" anchor="t" lIns="0" rIns="0" tIns="0" bIns="0">
            <a:spAutoFit/>
          </a:bodyPr>
          <a:lstStyle/>
          <a:p>
            <a:pPr algn="ctr"/>
            <a:r>
              <a:rPr sz="950" b="0" i="0">
                <a:solidFill>
                  <a:srgbClr val="4A4A47"/>
                </a:solidFill>
                <a:latin typeface="Arial"/>
              </a:rPr>
              <a:t>Web + mobile</a:t>
            </a:r>
          </a:p>
        </p:txBody>
      </p:sp>
      <p:sp>
        <p:nvSpPr>
          <p:cNvPr id="11" name="TextBox 10"/>
          <p:cNvSpPr txBox="1"/>
          <p:nvPr/>
        </p:nvSpPr>
        <p:spPr>
          <a:xfrm>
            <a:off x="2080260" y="3890772"/>
            <a:ext cx="457200" cy="365760"/>
          </a:xfrm>
          <a:prstGeom prst="rect">
            <a:avLst/>
          </a:prstGeom>
          <a:noFill/>
        </p:spPr>
        <p:txBody>
          <a:bodyPr wrap="square" anchor="t" lIns="0" rIns="0" tIns="0" bIns="0">
            <a:spAutoFit/>
          </a:bodyPr>
          <a:lstStyle/>
          <a:p>
            <a:pPr algn="ctr"/>
            <a:r>
              <a:rPr sz="1800" b="1" i="0">
                <a:solidFill>
                  <a:srgbClr val="C4793A"/>
                </a:solidFill>
                <a:latin typeface="Arial"/>
              </a:rPr>
              <a:t>→</a:t>
            </a:r>
          </a:p>
        </p:txBody>
      </p:sp>
      <p:sp>
        <p:nvSpPr>
          <p:cNvPr id="12" name="Rounded Rectangle 11"/>
          <p:cNvSpPr/>
          <p:nvPr/>
        </p:nvSpPr>
        <p:spPr>
          <a:xfrm>
            <a:off x="2537460" y="3479292"/>
            <a:ext cx="1577340" cy="1188720"/>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2628900" y="3680460"/>
            <a:ext cx="1394460" cy="457200"/>
          </a:xfrm>
          <a:prstGeom prst="rect">
            <a:avLst/>
          </a:prstGeom>
          <a:noFill/>
        </p:spPr>
        <p:txBody>
          <a:bodyPr wrap="square" anchor="t" lIns="0" rIns="0" tIns="0" bIns="0">
            <a:spAutoFit/>
          </a:bodyPr>
          <a:lstStyle/>
          <a:p>
            <a:pPr algn="ctr"/>
            <a:r>
              <a:rPr sz="1200" b="1" i="0">
                <a:solidFill>
                  <a:srgbClr val="141413"/>
                </a:solidFill>
                <a:latin typeface="Arial"/>
              </a:rPr>
              <a:t>API / Cloud</a:t>
            </a:r>
          </a:p>
        </p:txBody>
      </p:sp>
      <p:sp>
        <p:nvSpPr>
          <p:cNvPr id="14" name="TextBox 13"/>
          <p:cNvSpPr txBox="1"/>
          <p:nvPr/>
        </p:nvSpPr>
        <p:spPr>
          <a:xfrm>
            <a:off x="2628900" y="4137660"/>
            <a:ext cx="1394460" cy="457200"/>
          </a:xfrm>
          <a:prstGeom prst="rect">
            <a:avLst/>
          </a:prstGeom>
          <a:noFill/>
        </p:spPr>
        <p:txBody>
          <a:bodyPr wrap="square" anchor="t" lIns="0" rIns="0" tIns="0" bIns="0">
            <a:spAutoFit/>
          </a:bodyPr>
          <a:lstStyle/>
          <a:p>
            <a:pPr algn="ctr"/>
            <a:r>
              <a:rPr sz="950" b="0" i="0">
                <a:solidFill>
                  <a:srgbClr val="4A4A47"/>
                </a:solidFill>
                <a:latin typeface="Arial"/>
              </a:rPr>
              <a:t>Ingest + validate</a:t>
            </a:r>
          </a:p>
        </p:txBody>
      </p:sp>
      <p:sp>
        <p:nvSpPr>
          <p:cNvPr id="15" name="TextBox 14"/>
          <p:cNvSpPr txBox="1"/>
          <p:nvPr/>
        </p:nvSpPr>
        <p:spPr>
          <a:xfrm>
            <a:off x="4114800" y="3890772"/>
            <a:ext cx="457200" cy="365760"/>
          </a:xfrm>
          <a:prstGeom prst="rect">
            <a:avLst/>
          </a:prstGeom>
          <a:noFill/>
        </p:spPr>
        <p:txBody>
          <a:bodyPr wrap="square" anchor="t" lIns="0" rIns="0" tIns="0" bIns="0">
            <a:spAutoFit/>
          </a:bodyPr>
          <a:lstStyle/>
          <a:p>
            <a:pPr algn="ctr"/>
            <a:r>
              <a:rPr sz="1800" b="1" i="0">
                <a:solidFill>
                  <a:srgbClr val="C4793A"/>
                </a:solidFill>
                <a:latin typeface="Arial"/>
              </a:rPr>
              <a:t>→</a:t>
            </a:r>
          </a:p>
        </p:txBody>
      </p:sp>
      <p:sp>
        <p:nvSpPr>
          <p:cNvPr id="16" name="Rounded Rectangle 15"/>
          <p:cNvSpPr/>
          <p:nvPr/>
        </p:nvSpPr>
        <p:spPr>
          <a:xfrm>
            <a:off x="4572000" y="3479292"/>
            <a:ext cx="1577340" cy="1188720"/>
          </a:xfrm>
          <a:prstGeom prst="roundRect">
            <a:avLst>
              <a:gd name="adj" fmla="val 5000"/>
            </a:avLst>
          </a:prstGeom>
          <a:solidFill>
            <a:srgbClr val="C4793A"/>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663440" y="3680460"/>
            <a:ext cx="1394460" cy="457200"/>
          </a:xfrm>
          <a:prstGeom prst="rect">
            <a:avLst/>
          </a:prstGeom>
          <a:noFill/>
        </p:spPr>
        <p:txBody>
          <a:bodyPr wrap="square" anchor="t" lIns="0" rIns="0" tIns="0" bIns="0">
            <a:spAutoFit/>
          </a:bodyPr>
          <a:lstStyle/>
          <a:p>
            <a:pPr algn="ctr"/>
            <a:r>
              <a:rPr sz="1200" b="1" i="0">
                <a:solidFill>
                  <a:srgbClr val="FFFFFF"/>
                </a:solidFill>
                <a:latin typeface="Arial"/>
              </a:rPr>
              <a:t>Engine</a:t>
            </a:r>
          </a:p>
        </p:txBody>
      </p:sp>
      <p:sp>
        <p:nvSpPr>
          <p:cNvPr id="18" name="TextBox 17"/>
          <p:cNvSpPr txBox="1"/>
          <p:nvPr/>
        </p:nvSpPr>
        <p:spPr>
          <a:xfrm>
            <a:off x="4663440" y="4137660"/>
            <a:ext cx="1394460" cy="457200"/>
          </a:xfrm>
          <a:prstGeom prst="rect">
            <a:avLst/>
          </a:prstGeom>
          <a:noFill/>
        </p:spPr>
        <p:txBody>
          <a:bodyPr wrap="square" anchor="t" lIns="0" rIns="0" tIns="0" bIns="0">
            <a:spAutoFit/>
          </a:bodyPr>
          <a:lstStyle/>
          <a:p>
            <a:pPr algn="ctr"/>
            <a:r>
              <a:rPr sz="950" b="0" i="0">
                <a:solidFill>
                  <a:srgbClr val="ECEAE2"/>
                </a:solidFill>
                <a:latin typeface="Arial"/>
              </a:rPr>
              <a:t>Proprietary core</a:t>
            </a:r>
          </a:p>
        </p:txBody>
      </p:sp>
      <p:sp>
        <p:nvSpPr>
          <p:cNvPr id="19" name="TextBox 18"/>
          <p:cNvSpPr txBox="1"/>
          <p:nvPr/>
        </p:nvSpPr>
        <p:spPr>
          <a:xfrm>
            <a:off x="6149340" y="3890772"/>
            <a:ext cx="457200" cy="365760"/>
          </a:xfrm>
          <a:prstGeom prst="rect">
            <a:avLst/>
          </a:prstGeom>
          <a:noFill/>
        </p:spPr>
        <p:txBody>
          <a:bodyPr wrap="square" anchor="t" lIns="0" rIns="0" tIns="0" bIns="0">
            <a:spAutoFit/>
          </a:bodyPr>
          <a:lstStyle/>
          <a:p>
            <a:pPr algn="ctr"/>
            <a:r>
              <a:rPr sz="1800" b="1" i="0">
                <a:solidFill>
                  <a:srgbClr val="C4793A"/>
                </a:solidFill>
                <a:latin typeface="Arial"/>
              </a:rPr>
              <a:t>→</a:t>
            </a:r>
          </a:p>
        </p:txBody>
      </p:sp>
      <p:sp>
        <p:nvSpPr>
          <p:cNvPr id="20" name="Rounded Rectangle 19"/>
          <p:cNvSpPr/>
          <p:nvPr/>
        </p:nvSpPr>
        <p:spPr>
          <a:xfrm>
            <a:off x="6606540" y="3479292"/>
            <a:ext cx="1577340" cy="1188720"/>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6697980" y="3680460"/>
            <a:ext cx="1394460" cy="457200"/>
          </a:xfrm>
          <a:prstGeom prst="rect">
            <a:avLst/>
          </a:prstGeom>
          <a:noFill/>
        </p:spPr>
        <p:txBody>
          <a:bodyPr wrap="square" anchor="t" lIns="0" rIns="0" tIns="0" bIns="0">
            <a:spAutoFit/>
          </a:bodyPr>
          <a:lstStyle/>
          <a:p>
            <a:pPr algn="ctr"/>
            <a:r>
              <a:rPr sz="1200" b="1" i="0">
                <a:solidFill>
                  <a:srgbClr val="141413"/>
                </a:solidFill>
                <a:latin typeface="Arial"/>
              </a:rPr>
              <a:t>Output</a:t>
            </a:r>
          </a:p>
        </p:txBody>
      </p:sp>
      <p:sp>
        <p:nvSpPr>
          <p:cNvPr id="22" name="TextBox 21"/>
          <p:cNvSpPr txBox="1"/>
          <p:nvPr/>
        </p:nvSpPr>
        <p:spPr>
          <a:xfrm>
            <a:off x="6697980" y="4137660"/>
            <a:ext cx="1394460" cy="457200"/>
          </a:xfrm>
          <a:prstGeom prst="rect">
            <a:avLst/>
          </a:prstGeom>
          <a:noFill/>
        </p:spPr>
        <p:txBody>
          <a:bodyPr wrap="square" anchor="t" lIns="0" rIns="0" tIns="0" bIns="0">
            <a:spAutoFit/>
          </a:bodyPr>
          <a:lstStyle/>
          <a:p>
            <a:pPr algn="ctr"/>
            <a:r>
              <a:rPr sz="950" b="0" i="0">
                <a:solidFill>
                  <a:srgbClr val="4A4A47"/>
                </a:solidFill>
                <a:latin typeface="Arial"/>
              </a:rPr>
              <a:t>Report + integrations</a:t>
            </a:r>
          </a:p>
        </p:txBody>
      </p:sp>
      <p:sp>
        <p:nvSpPr>
          <p:cNvPr id="23" name="TextBox 22"/>
          <p:cNvSpPr txBox="1"/>
          <p:nvPr/>
        </p:nvSpPr>
        <p:spPr>
          <a:xfrm>
            <a:off x="502920" y="5934456"/>
            <a:ext cx="7680960" cy="274320"/>
          </a:xfrm>
          <a:prstGeom prst="rect">
            <a:avLst/>
          </a:prstGeom>
          <a:noFill/>
        </p:spPr>
        <p:txBody>
          <a:bodyPr wrap="square" anchor="t" lIns="0" rIns="0" tIns="0" bIns="0">
            <a:spAutoFit/>
          </a:bodyPr>
          <a:lstStyle/>
          <a:p>
            <a:pPr algn="ctr"/>
            <a:r>
              <a:rPr sz="1000" b="0" i="1">
                <a:solidFill>
                  <a:srgbClr val="4A4A47"/>
                </a:solidFill>
                <a:latin typeface="Arial"/>
              </a:rPr>
              <a:t>What is proprietary (the engine) vs. assembled from off-the-shelf parts.</a:t>
            </a:r>
          </a:p>
        </p:txBody>
      </p:sp>
      <p:sp>
        <p:nvSpPr>
          <p:cNvPr id="24" name="Rounded Rectangle 23"/>
          <p:cNvSpPr/>
          <p:nvPr/>
        </p:nvSpPr>
        <p:spPr>
          <a:xfrm>
            <a:off x="8366760" y="1901952"/>
            <a:ext cx="3319272" cy="4343400"/>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8567928" y="2084832"/>
            <a:ext cx="2916936" cy="256032"/>
          </a:xfrm>
          <a:prstGeom prst="rect">
            <a:avLst/>
          </a:prstGeom>
          <a:noFill/>
        </p:spPr>
        <p:txBody>
          <a:bodyPr wrap="square" anchor="t" lIns="0" rIns="0" tIns="0" bIns="0">
            <a:spAutoFit/>
          </a:bodyPr>
          <a:lstStyle/>
          <a:p>
            <a:r>
              <a:rPr sz="1050" b="1" i="0" spc="120">
                <a:solidFill>
                  <a:srgbClr val="5C6B4A"/>
                </a:solidFill>
                <a:latin typeface="Arial"/>
              </a:rPr>
              <a:t>WHAT I LOOK FOR</a:t>
            </a:r>
          </a:p>
        </p:txBody>
      </p:sp>
      <p:sp>
        <p:nvSpPr>
          <p:cNvPr id="26" name="TextBox 25"/>
          <p:cNvSpPr txBox="1"/>
          <p:nvPr/>
        </p:nvSpPr>
        <p:spPr>
          <a:xfrm>
            <a:off x="8567928" y="2377440"/>
            <a:ext cx="2916936" cy="2377440"/>
          </a:xfrm>
          <a:prstGeom prst="rect">
            <a:avLst/>
          </a:prstGeom>
          <a:noFill/>
        </p:spPr>
        <p:txBody>
          <a:bodyPr wrap="square" anchor="t" lIns="0" rIns="0" tIns="0" bIns="0">
            <a:spAutoFit/>
          </a:bodyPr>
          <a:lstStyle/>
          <a:p>
            <a:pPr>
              <a:spcAft>
                <a:spcPts val="700"/>
              </a:spcAft>
            </a:pPr>
            <a:r>
              <a:rPr sz="1150" b="1" i="0">
                <a:solidFill>
                  <a:srgbClr val="C4793A"/>
                </a:solidFill>
                <a:latin typeface="Arial"/>
              </a:rPr>
              <a:t>•  </a:t>
            </a:r>
            <a:r>
              <a:rPr sz="1200" b="0" i="0">
                <a:solidFill>
                  <a:srgbClr val="4A4A47"/>
                </a:solidFill>
                <a:latin typeface="Arial"/>
              </a:rPr>
              <a:t>The technical architecture and how the pieces fit together.</a:t>
            </a:r>
          </a:p>
          <a:p>
            <a:pPr>
              <a:spcAft>
                <a:spcPts val="700"/>
              </a:spcAft>
            </a:pPr>
            <a:r>
              <a:rPr sz="1150" b="1" i="0">
                <a:solidFill>
                  <a:srgbClr val="C4793A"/>
                </a:solidFill>
                <a:latin typeface="Arial"/>
              </a:rPr>
              <a:t>•  </a:t>
            </a:r>
            <a:r>
              <a:rPr sz="1200" b="0" i="0">
                <a:solidFill>
                  <a:srgbClr val="4A4A47"/>
                </a:solidFill>
                <a:latin typeface="Arial"/>
              </a:rPr>
              <a:t>Where it depends on third parties or off-the-shelf components.</a:t>
            </a:r>
          </a:p>
          <a:p>
            <a:pPr>
              <a:spcAft>
                <a:spcPts val="700"/>
              </a:spcAft>
            </a:pPr>
            <a:r>
              <a:rPr sz="1150" b="1" i="0">
                <a:solidFill>
                  <a:srgbClr val="C4793A"/>
                </a:solidFill>
                <a:latin typeface="Arial"/>
              </a:rPr>
              <a:t>•  </a:t>
            </a:r>
            <a:r>
              <a:rPr sz="1200" b="0" i="0">
                <a:solidFill>
                  <a:srgbClr val="4A4A47"/>
                </a:solidFill>
                <a:latin typeface="Arial"/>
              </a:rPr>
              <a:t>Whether the build is genuinely hard, or something a competitor assembles in a quarter.</a:t>
            </a:r>
          </a:p>
        </p:txBody>
      </p:sp>
      <p:sp>
        <p:nvSpPr>
          <p:cNvPr id="27" name="Rectangle 26"/>
          <p:cNvSpPr/>
          <p:nvPr/>
        </p:nvSpPr>
        <p:spPr>
          <a:xfrm>
            <a:off x="8567928" y="4672584"/>
            <a:ext cx="2916936" cy="18288"/>
          </a:xfrm>
          <a:prstGeom prst="rect">
            <a:avLst/>
          </a:prstGeom>
          <a:solidFill>
            <a:srgbClr val="D5D2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8567928" y="4828032"/>
            <a:ext cx="2916936" cy="256032"/>
          </a:xfrm>
          <a:prstGeom prst="rect">
            <a:avLst/>
          </a:prstGeom>
          <a:noFill/>
        </p:spPr>
        <p:txBody>
          <a:bodyPr wrap="square" anchor="t" lIns="0" rIns="0" tIns="0" bIns="0">
            <a:spAutoFit/>
          </a:bodyPr>
          <a:lstStyle/>
          <a:p>
            <a:r>
              <a:rPr sz="1050" b="1" i="0" spc="120">
                <a:solidFill>
                  <a:srgbClr val="C4793A"/>
                </a:solidFill>
                <a:latin typeface="Arial"/>
              </a:rPr>
              <a:t>THE QUESTION IN MY HEAD</a:t>
            </a:r>
          </a:p>
        </p:txBody>
      </p:sp>
      <p:sp>
        <p:nvSpPr>
          <p:cNvPr id="29" name="TextBox 28"/>
          <p:cNvSpPr txBox="1"/>
          <p:nvPr/>
        </p:nvSpPr>
        <p:spPr>
          <a:xfrm>
            <a:off x="8567928" y="5148072"/>
            <a:ext cx="2916936" cy="1005840"/>
          </a:xfrm>
          <a:prstGeom prst="rect">
            <a:avLst/>
          </a:prstGeom>
          <a:noFill/>
        </p:spPr>
        <p:txBody>
          <a:bodyPr wrap="square" anchor="t" lIns="0" rIns="0" tIns="0" bIns="0">
            <a:spAutoFit/>
          </a:bodyPr>
          <a:lstStyle/>
          <a:p>
            <a:pPr algn="l"/>
            <a:r>
              <a:rPr sz="1300" b="0" i="1">
                <a:solidFill>
                  <a:srgbClr val="141413"/>
                </a:solidFill>
                <a:latin typeface="Georgia"/>
              </a:rPr>
              <a:t>Is the hard part actually hard, or does it just sound hard?</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9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292608"/>
            <a:ext cx="8686800" cy="274320"/>
          </a:xfrm>
          <a:prstGeom prst="rect">
            <a:avLst/>
          </a:prstGeom>
          <a:noFill/>
        </p:spPr>
        <p:txBody>
          <a:bodyPr wrap="square" anchor="t" lIns="0" rIns="0" tIns="0" bIns="0">
            <a:spAutoFit/>
          </a:bodyPr>
          <a:lstStyle/>
          <a:p>
            <a:r>
              <a:rPr sz="1100" b="1" i="0" spc="130">
                <a:solidFill>
                  <a:srgbClr val="C4793A"/>
                </a:solidFill>
                <a:latin typeface="Arial"/>
              </a:rPr>
              <a:t>THE PRODUCT   ·   SECTION 16</a:t>
            </a:r>
          </a:p>
        </p:txBody>
      </p:sp>
      <p:sp>
        <p:nvSpPr>
          <p:cNvPr id="5" name="TextBox 4"/>
          <p:cNvSpPr txBox="1"/>
          <p:nvPr/>
        </p:nvSpPr>
        <p:spPr>
          <a:xfrm>
            <a:off x="502920" y="548640"/>
            <a:ext cx="7680960" cy="548640"/>
          </a:xfrm>
          <a:prstGeom prst="rect">
            <a:avLst/>
          </a:prstGeom>
          <a:noFill/>
        </p:spPr>
        <p:txBody>
          <a:bodyPr wrap="square" anchor="t" lIns="0" rIns="0" tIns="0" bIns="0">
            <a:spAutoFit/>
          </a:bodyPr>
          <a:lstStyle/>
          <a:p>
            <a:pPr algn="l"/>
            <a:r>
              <a:rPr sz="2600" b="1" i="0">
                <a:solidFill>
                  <a:srgbClr val="141413"/>
                </a:solidFill>
                <a:latin typeface="Georgia"/>
              </a:rPr>
              <a:t>Product: Research and Defensibility</a:t>
            </a:r>
          </a:p>
        </p:txBody>
      </p:sp>
      <p:sp>
        <p:nvSpPr>
          <p:cNvPr id="6" name="TextBox 5"/>
          <p:cNvSpPr txBox="1"/>
          <p:nvPr/>
        </p:nvSpPr>
        <p:spPr>
          <a:xfrm>
            <a:off x="521207" y="1188720"/>
            <a:ext cx="7680960" cy="457200"/>
          </a:xfrm>
          <a:prstGeom prst="rect">
            <a:avLst/>
          </a:prstGeom>
          <a:noFill/>
        </p:spPr>
        <p:txBody>
          <a:bodyPr wrap="square" anchor="t" lIns="0" rIns="0" tIns="0" bIns="0">
            <a:spAutoFit/>
          </a:bodyPr>
          <a:lstStyle/>
          <a:p>
            <a:pPr algn="l"/>
            <a:r>
              <a:rPr sz="1350" b="0" i="1">
                <a:solidFill>
                  <a:srgbClr val="5C6B4A"/>
                </a:solidFill>
                <a:latin typeface="Arial"/>
              </a:rPr>
              <a:t>The moat: IP, data, network effects, and what is genuinely hard to copy.</a:t>
            </a:r>
          </a:p>
        </p:txBody>
      </p:sp>
      <p:sp>
        <p:nvSpPr>
          <p:cNvPr id="7" name="TextBox 6"/>
          <p:cNvSpPr txBox="1"/>
          <p:nvPr/>
        </p:nvSpPr>
        <p:spPr>
          <a:xfrm>
            <a:off x="521207" y="1627632"/>
            <a:ext cx="7680960" cy="256032"/>
          </a:xfrm>
          <a:prstGeom prst="rect">
            <a:avLst/>
          </a:prstGeom>
          <a:noFill/>
        </p:spPr>
        <p:txBody>
          <a:bodyPr wrap="square" anchor="t" lIns="0" rIns="0" tIns="0" bIns="0">
            <a:spAutoFit/>
          </a:bodyPr>
          <a:lstStyle/>
          <a:p>
            <a:r>
              <a:rPr sz="950" b="1" i="0" spc="120">
                <a:solidFill>
                  <a:srgbClr val="C4793A"/>
                </a:solidFill>
                <a:latin typeface="Arial"/>
              </a:rPr>
              <a:t>HOW I'D REPRESENT IT  ·  ILLUSTRATIVE</a:t>
            </a:r>
          </a:p>
        </p:txBody>
      </p:sp>
      <p:sp>
        <p:nvSpPr>
          <p:cNvPr id="8" name="Rounded Rectangle 7"/>
          <p:cNvSpPr/>
          <p:nvPr/>
        </p:nvSpPr>
        <p:spPr>
          <a:xfrm>
            <a:off x="502920" y="1901952"/>
            <a:ext cx="2389632" cy="2692908"/>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12648" y="2048256"/>
            <a:ext cx="2170175" cy="365760"/>
          </a:xfrm>
          <a:prstGeom prst="rect">
            <a:avLst/>
          </a:prstGeom>
          <a:noFill/>
        </p:spPr>
        <p:txBody>
          <a:bodyPr wrap="square" anchor="t" lIns="0" rIns="0" tIns="0" bIns="0">
            <a:spAutoFit/>
          </a:bodyPr>
          <a:lstStyle/>
          <a:p>
            <a:pPr algn="l"/>
            <a:r>
              <a:rPr sz="1250" b="1" i="0">
                <a:solidFill>
                  <a:srgbClr val="5C6B4A"/>
                </a:solidFill>
                <a:latin typeface="Arial"/>
              </a:rPr>
              <a:t>Data moat</a:t>
            </a:r>
          </a:p>
        </p:txBody>
      </p:sp>
      <p:sp>
        <p:nvSpPr>
          <p:cNvPr id="10" name="TextBox 9"/>
          <p:cNvSpPr txBox="1"/>
          <p:nvPr/>
        </p:nvSpPr>
        <p:spPr>
          <a:xfrm>
            <a:off x="612648" y="2432304"/>
            <a:ext cx="2170175" cy="2144268"/>
          </a:xfrm>
          <a:prstGeom prst="rect">
            <a:avLst/>
          </a:prstGeom>
          <a:noFill/>
        </p:spPr>
        <p:txBody>
          <a:bodyPr wrap="square" anchor="t" lIns="0" rIns="0" tIns="0" bIns="0">
            <a:spAutoFit/>
          </a:bodyPr>
          <a:lstStyle/>
          <a:p>
            <a:pPr algn="l"/>
            <a:r>
              <a:rPr sz="1050" b="0" i="0">
                <a:solidFill>
                  <a:srgbClr val="4A4A47"/>
                </a:solidFill>
                <a:latin typeface="Arial"/>
              </a:rPr>
              <a:t>Compounds with every customer</a:t>
            </a:r>
          </a:p>
        </p:txBody>
      </p:sp>
      <p:sp>
        <p:nvSpPr>
          <p:cNvPr id="11" name="Rounded Rectangle 10"/>
          <p:cNvSpPr/>
          <p:nvPr/>
        </p:nvSpPr>
        <p:spPr>
          <a:xfrm>
            <a:off x="3148584" y="1901952"/>
            <a:ext cx="2389632" cy="2692908"/>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258312" y="2048256"/>
            <a:ext cx="2170175" cy="365760"/>
          </a:xfrm>
          <a:prstGeom prst="rect">
            <a:avLst/>
          </a:prstGeom>
          <a:noFill/>
        </p:spPr>
        <p:txBody>
          <a:bodyPr wrap="square" anchor="t" lIns="0" rIns="0" tIns="0" bIns="0">
            <a:spAutoFit/>
          </a:bodyPr>
          <a:lstStyle/>
          <a:p>
            <a:pPr algn="l"/>
            <a:r>
              <a:rPr sz="1250" b="1" i="0">
                <a:solidFill>
                  <a:srgbClr val="5C6B4A"/>
                </a:solidFill>
                <a:latin typeface="Arial"/>
              </a:rPr>
              <a:t>Switching cost</a:t>
            </a:r>
          </a:p>
        </p:txBody>
      </p:sp>
      <p:sp>
        <p:nvSpPr>
          <p:cNvPr id="13" name="TextBox 12"/>
          <p:cNvSpPr txBox="1"/>
          <p:nvPr/>
        </p:nvSpPr>
        <p:spPr>
          <a:xfrm>
            <a:off x="3258312" y="2432304"/>
            <a:ext cx="2170175" cy="2144268"/>
          </a:xfrm>
          <a:prstGeom prst="rect">
            <a:avLst/>
          </a:prstGeom>
          <a:noFill/>
        </p:spPr>
        <p:txBody>
          <a:bodyPr wrap="square" anchor="t" lIns="0" rIns="0" tIns="0" bIns="0">
            <a:spAutoFit/>
          </a:bodyPr>
          <a:lstStyle/>
          <a:p>
            <a:pPr algn="l"/>
            <a:r>
              <a:rPr sz="1050" b="0" i="0">
                <a:solidFill>
                  <a:srgbClr val="4A4A47"/>
                </a:solidFill>
                <a:latin typeface="Arial"/>
              </a:rPr>
              <a:t>Embedded in the workflow</a:t>
            </a:r>
          </a:p>
        </p:txBody>
      </p:sp>
      <p:sp>
        <p:nvSpPr>
          <p:cNvPr id="14" name="Rounded Rectangle 13"/>
          <p:cNvSpPr/>
          <p:nvPr/>
        </p:nvSpPr>
        <p:spPr>
          <a:xfrm>
            <a:off x="5794248" y="1901952"/>
            <a:ext cx="2389632" cy="2692908"/>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903976" y="2048256"/>
            <a:ext cx="2170175" cy="365760"/>
          </a:xfrm>
          <a:prstGeom prst="rect">
            <a:avLst/>
          </a:prstGeom>
          <a:noFill/>
        </p:spPr>
        <p:txBody>
          <a:bodyPr wrap="square" anchor="t" lIns="0" rIns="0" tIns="0" bIns="0">
            <a:spAutoFit/>
          </a:bodyPr>
          <a:lstStyle/>
          <a:p>
            <a:pPr algn="l"/>
            <a:r>
              <a:rPr sz="1250" b="1" i="0">
                <a:solidFill>
                  <a:srgbClr val="5C6B4A"/>
                </a:solidFill>
                <a:latin typeface="Arial"/>
              </a:rPr>
              <a:t>Provisional patent</a:t>
            </a:r>
          </a:p>
        </p:txBody>
      </p:sp>
      <p:sp>
        <p:nvSpPr>
          <p:cNvPr id="16" name="TextBox 15"/>
          <p:cNvSpPr txBox="1"/>
          <p:nvPr/>
        </p:nvSpPr>
        <p:spPr>
          <a:xfrm>
            <a:off x="5903976" y="2432304"/>
            <a:ext cx="2170175" cy="2144268"/>
          </a:xfrm>
          <a:prstGeom prst="rect">
            <a:avLst/>
          </a:prstGeom>
          <a:noFill/>
        </p:spPr>
        <p:txBody>
          <a:bodyPr wrap="square" anchor="t" lIns="0" rIns="0" tIns="0" bIns="0">
            <a:spAutoFit/>
          </a:bodyPr>
          <a:lstStyle/>
          <a:p>
            <a:pPr algn="l"/>
            <a:r>
              <a:rPr sz="1050" b="0" i="0">
                <a:solidFill>
                  <a:srgbClr val="4A4A47"/>
                </a:solidFill>
                <a:latin typeface="Arial"/>
              </a:rPr>
              <a:t>Filed on the core method</a:t>
            </a:r>
          </a:p>
        </p:txBody>
      </p:sp>
      <p:sp>
        <p:nvSpPr>
          <p:cNvPr id="17" name="Rounded Rectangle 16"/>
          <p:cNvSpPr/>
          <p:nvPr/>
        </p:nvSpPr>
        <p:spPr>
          <a:xfrm>
            <a:off x="502920" y="4759452"/>
            <a:ext cx="7680960" cy="1485900"/>
          </a:xfrm>
          <a:prstGeom prst="roundRect">
            <a:avLst>
              <a:gd name="adj" fmla="val 5000"/>
            </a:avLst>
          </a:prstGeom>
          <a:solidFill>
            <a:srgbClr val="FFFFFF"/>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80" y="4869180"/>
            <a:ext cx="7406640" cy="1376172"/>
          </a:xfrm>
          <a:prstGeom prst="rect">
            <a:avLst/>
          </a:prstGeom>
          <a:noFill/>
        </p:spPr>
        <p:txBody>
          <a:bodyPr wrap="square" anchor="t" lIns="0" rIns="0" tIns="0" bIns="0">
            <a:spAutoFit/>
          </a:bodyPr>
          <a:lstStyle/>
          <a:p>
            <a:pPr algn="l"/>
            <a:r>
              <a:rPr sz="1100" b="0" i="1">
                <a:solidFill>
                  <a:srgbClr val="141413"/>
                </a:solidFill>
                <a:latin typeface="Arial"/>
              </a:rPr>
              <a:t>Unique approach, not unique underlying tech. The moat is the data loop + workflow lock-in, not a patent.</a:t>
            </a:r>
          </a:p>
        </p:txBody>
      </p:sp>
      <p:sp>
        <p:nvSpPr>
          <p:cNvPr id="19" name="Rounded Rectangle 18"/>
          <p:cNvSpPr/>
          <p:nvPr/>
        </p:nvSpPr>
        <p:spPr>
          <a:xfrm>
            <a:off x="8366760" y="1901952"/>
            <a:ext cx="3319272" cy="4343400"/>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567928" y="2084832"/>
            <a:ext cx="2916936" cy="256032"/>
          </a:xfrm>
          <a:prstGeom prst="rect">
            <a:avLst/>
          </a:prstGeom>
          <a:noFill/>
        </p:spPr>
        <p:txBody>
          <a:bodyPr wrap="square" anchor="t" lIns="0" rIns="0" tIns="0" bIns="0">
            <a:spAutoFit/>
          </a:bodyPr>
          <a:lstStyle/>
          <a:p>
            <a:r>
              <a:rPr sz="1050" b="1" i="0" spc="120">
                <a:solidFill>
                  <a:srgbClr val="5C6B4A"/>
                </a:solidFill>
                <a:latin typeface="Arial"/>
              </a:rPr>
              <a:t>WHAT I LOOK FOR</a:t>
            </a:r>
          </a:p>
        </p:txBody>
      </p:sp>
      <p:sp>
        <p:nvSpPr>
          <p:cNvPr id="21" name="TextBox 20"/>
          <p:cNvSpPr txBox="1"/>
          <p:nvPr/>
        </p:nvSpPr>
        <p:spPr>
          <a:xfrm>
            <a:off x="8567928" y="2377440"/>
            <a:ext cx="2916936" cy="2377440"/>
          </a:xfrm>
          <a:prstGeom prst="rect">
            <a:avLst/>
          </a:prstGeom>
          <a:noFill/>
        </p:spPr>
        <p:txBody>
          <a:bodyPr wrap="square" anchor="t" lIns="0" rIns="0" tIns="0" bIns="0">
            <a:spAutoFit/>
          </a:bodyPr>
          <a:lstStyle/>
          <a:p>
            <a:pPr>
              <a:spcAft>
                <a:spcPts val="700"/>
              </a:spcAft>
            </a:pPr>
            <a:r>
              <a:rPr sz="1150" b="1" i="0">
                <a:solidFill>
                  <a:srgbClr val="C4793A"/>
                </a:solidFill>
                <a:latin typeface="Arial"/>
              </a:rPr>
              <a:t>•  </a:t>
            </a:r>
            <a:r>
              <a:rPr sz="1200" b="0" i="0">
                <a:solidFill>
                  <a:srgbClr val="4A4A47"/>
                </a:solidFill>
                <a:latin typeface="Arial"/>
              </a:rPr>
              <a:t>Patents, trade secrets, proprietary data, or a compounding data advantage.</a:t>
            </a:r>
          </a:p>
          <a:p>
            <a:pPr>
              <a:spcAft>
                <a:spcPts val="700"/>
              </a:spcAft>
            </a:pPr>
            <a:r>
              <a:rPr sz="1150" b="1" i="0">
                <a:solidFill>
                  <a:srgbClr val="C4793A"/>
                </a:solidFill>
                <a:latin typeface="Arial"/>
              </a:rPr>
              <a:t>•  </a:t>
            </a:r>
            <a:r>
              <a:rPr sz="1200" b="0" i="0">
                <a:solidFill>
                  <a:srgbClr val="4A4A47"/>
                </a:solidFill>
                <a:latin typeface="Arial"/>
              </a:rPr>
              <a:t>Whether the approach is unique, even if the underlying tech is not.</a:t>
            </a:r>
          </a:p>
          <a:p>
            <a:pPr>
              <a:spcAft>
                <a:spcPts val="700"/>
              </a:spcAft>
            </a:pPr>
            <a:r>
              <a:rPr sz="1150" b="1" i="0">
                <a:solidFill>
                  <a:srgbClr val="C4793A"/>
                </a:solidFill>
                <a:latin typeface="Arial"/>
              </a:rPr>
              <a:t>•  </a:t>
            </a:r>
            <a:r>
              <a:rPr sz="1200" b="0" i="0">
                <a:solidFill>
                  <a:srgbClr val="4A4A47"/>
                </a:solidFill>
                <a:latin typeface="Arial"/>
              </a:rPr>
              <a:t>What a fast-follower would have to overcome to catch up.</a:t>
            </a:r>
          </a:p>
        </p:txBody>
      </p:sp>
      <p:sp>
        <p:nvSpPr>
          <p:cNvPr id="22" name="Rectangle 21"/>
          <p:cNvSpPr/>
          <p:nvPr/>
        </p:nvSpPr>
        <p:spPr>
          <a:xfrm>
            <a:off x="8567928" y="4672584"/>
            <a:ext cx="2916936" cy="18288"/>
          </a:xfrm>
          <a:prstGeom prst="rect">
            <a:avLst/>
          </a:prstGeom>
          <a:solidFill>
            <a:srgbClr val="D5D2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8567928" y="4828032"/>
            <a:ext cx="2916936" cy="256032"/>
          </a:xfrm>
          <a:prstGeom prst="rect">
            <a:avLst/>
          </a:prstGeom>
          <a:noFill/>
        </p:spPr>
        <p:txBody>
          <a:bodyPr wrap="square" anchor="t" lIns="0" rIns="0" tIns="0" bIns="0">
            <a:spAutoFit/>
          </a:bodyPr>
          <a:lstStyle/>
          <a:p>
            <a:r>
              <a:rPr sz="1050" b="1" i="0" spc="120">
                <a:solidFill>
                  <a:srgbClr val="C4793A"/>
                </a:solidFill>
                <a:latin typeface="Arial"/>
              </a:rPr>
              <a:t>THE QUESTION IN MY HEAD</a:t>
            </a:r>
          </a:p>
        </p:txBody>
      </p:sp>
      <p:sp>
        <p:nvSpPr>
          <p:cNvPr id="24" name="TextBox 23"/>
          <p:cNvSpPr txBox="1"/>
          <p:nvPr/>
        </p:nvSpPr>
        <p:spPr>
          <a:xfrm>
            <a:off x="8567928" y="5148072"/>
            <a:ext cx="2916936" cy="1005840"/>
          </a:xfrm>
          <a:prstGeom prst="rect">
            <a:avLst/>
          </a:prstGeom>
          <a:noFill/>
        </p:spPr>
        <p:txBody>
          <a:bodyPr wrap="square" anchor="t" lIns="0" rIns="0" tIns="0" bIns="0">
            <a:spAutoFit/>
          </a:bodyPr>
          <a:lstStyle/>
          <a:p>
            <a:pPr algn="l"/>
            <a:r>
              <a:rPr sz="1300" b="0" i="1">
                <a:solidFill>
                  <a:srgbClr val="141413"/>
                </a:solidFill>
                <a:latin typeface="Georgia"/>
              </a:rPr>
              <a:t>In three years, what stops the second-place company from catching them?</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9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292608"/>
            <a:ext cx="8686800" cy="274320"/>
          </a:xfrm>
          <a:prstGeom prst="rect">
            <a:avLst/>
          </a:prstGeom>
          <a:noFill/>
        </p:spPr>
        <p:txBody>
          <a:bodyPr wrap="square" anchor="t" lIns="0" rIns="0" tIns="0" bIns="0">
            <a:spAutoFit/>
          </a:bodyPr>
          <a:lstStyle/>
          <a:p>
            <a:r>
              <a:rPr sz="1100" b="1" i="0" spc="130">
                <a:solidFill>
                  <a:srgbClr val="C4793A"/>
                </a:solidFill>
                <a:latin typeface="Arial"/>
              </a:rPr>
              <a:t>THE PRODUCT   ·   SECTION 17</a:t>
            </a:r>
          </a:p>
        </p:txBody>
      </p:sp>
      <p:sp>
        <p:nvSpPr>
          <p:cNvPr id="5" name="TextBox 4"/>
          <p:cNvSpPr txBox="1"/>
          <p:nvPr/>
        </p:nvSpPr>
        <p:spPr>
          <a:xfrm>
            <a:off x="502920" y="548640"/>
            <a:ext cx="7680960" cy="548640"/>
          </a:xfrm>
          <a:prstGeom prst="rect">
            <a:avLst/>
          </a:prstGeom>
          <a:noFill/>
        </p:spPr>
        <p:txBody>
          <a:bodyPr wrap="square" anchor="t" lIns="0" rIns="0" tIns="0" bIns="0">
            <a:spAutoFit/>
          </a:bodyPr>
          <a:lstStyle/>
          <a:p>
            <a:pPr algn="l"/>
            <a:r>
              <a:rPr sz="2600" b="1" i="0">
                <a:solidFill>
                  <a:srgbClr val="141413"/>
                </a:solidFill>
                <a:latin typeface="Georgia"/>
              </a:rPr>
              <a:t>Product: Roadmap and Milestones</a:t>
            </a:r>
          </a:p>
        </p:txBody>
      </p:sp>
      <p:sp>
        <p:nvSpPr>
          <p:cNvPr id="6" name="TextBox 5"/>
          <p:cNvSpPr txBox="1"/>
          <p:nvPr/>
        </p:nvSpPr>
        <p:spPr>
          <a:xfrm>
            <a:off x="521207" y="1188720"/>
            <a:ext cx="7680960" cy="457200"/>
          </a:xfrm>
          <a:prstGeom prst="rect">
            <a:avLst/>
          </a:prstGeom>
          <a:noFill/>
        </p:spPr>
        <p:txBody>
          <a:bodyPr wrap="square" anchor="t" lIns="0" rIns="0" tIns="0" bIns="0">
            <a:spAutoFit/>
          </a:bodyPr>
          <a:lstStyle/>
          <a:p>
            <a:pPr algn="l"/>
            <a:r>
              <a:rPr sz="1350" b="0" i="1">
                <a:solidFill>
                  <a:srgbClr val="5C6B4A"/>
                </a:solidFill>
                <a:latin typeface="Arial"/>
              </a:rPr>
              <a:t>What ships next, in what order, and what each milestone unlocks.</a:t>
            </a:r>
          </a:p>
        </p:txBody>
      </p:sp>
      <p:sp>
        <p:nvSpPr>
          <p:cNvPr id="7" name="TextBox 6"/>
          <p:cNvSpPr txBox="1"/>
          <p:nvPr/>
        </p:nvSpPr>
        <p:spPr>
          <a:xfrm>
            <a:off x="521207" y="1627632"/>
            <a:ext cx="7680960" cy="256032"/>
          </a:xfrm>
          <a:prstGeom prst="rect">
            <a:avLst/>
          </a:prstGeom>
          <a:noFill/>
        </p:spPr>
        <p:txBody>
          <a:bodyPr wrap="square" anchor="t" lIns="0" rIns="0" tIns="0" bIns="0">
            <a:spAutoFit/>
          </a:bodyPr>
          <a:lstStyle/>
          <a:p>
            <a:r>
              <a:rPr sz="950" b="1" i="0" spc="120">
                <a:solidFill>
                  <a:srgbClr val="C4793A"/>
                </a:solidFill>
                <a:latin typeface="Arial"/>
              </a:rPr>
              <a:t>HOW I'D REPRESENT IT  ·  ILLUSTRATIVE</a:t>
            </a:r>
          </a:p>
        </p:txBody>
      </p:sp>
      <p:sp>
        <p:nvSpPr>
          <p:cNvPr id="8" name="Rectangle 7"/>
          <p:cNvSpPr/>
          <p:nvPr/>
        </p:nvSpPr>
        <p:spPr>
          <a:xfrm>
            <a:off x="1463040" y="4073652"/>
            <a:ext cx="5760720" cy="27432"/>
          </a:xfrm>
          <a:prstGeom prst="rect">
            <a:avLst/>
          </a:prstGeom>
          <a:solidFill>
            <a:srgbClr val="D5D2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389888" y="4000500"/>
            <a:ext cx="146304" cy="146304"/>
          </a:xfrm>
          <a:prstGeom prst="ellipse">
            <a:avLst/>
          </a:prstGeom>
          <a:solidFill>
            <a:srgbClr val="5C6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548640" y="1901952"/>
            <a:ext cx="1828800" cy="1476756"/>
          </a:xfrm>
          <a:prstGeom prst="roundRect">
            <a:avLst>
              <a:gd name="adj" fmla="val 5000"/>
            </a:avLst>
          </a:prstGeom>
          <a:solidFill>
            <a:srgbClr val="FFFFFF"/>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80" y="1975104"/>
            <a:ext cx="1645920" cy="274320"/>
          </a:xfrm>
          <a:prstGeom prst="rect">
            <a:avLst/>
          </a:prstGeom>
          <a:noFill/>
        </p:spPr>
        <p:txBody>
          <a:bodyPr wrap="square" anchor="t" lIns="0" rIns="0" tIns="0" bIns="0">
            <a:spAutoFit/>
          </a:bodyPr>
          <a:lstStyle/>
          <a:p>
            <a:pPr algn="ctr"/>
            <a:r>
              <a:rPr sz="1100" b="1" i="0">
                <a:solidFill>
                  <a:srgbClr val="141413"/>
                </a:solidFill>
                <a:latin typeface="Arial"/>
              </a:rPr>
              <a:t>Now</a:t>
            </a:r>
          </a:p>
        </p:txBody>
      </p:sp>
      <p:sp>
        <p:nvSpPr>
          <p:cNvPr id="12" name="TextBox 11"/>
          <p:cNvSpPr txBox="1"/>
          <p:nvPr/>
        </p:nvSpPr>
        <p:spPr>
          <a:xfrm>
            <a:off x="640080" y="2231136"/>
            <a:ext cx="1645920" cy="1110996"/>
          </a:xfrm>
          <a:prstGeom prst="rect">
            <a:avLst/>
          </a:prstGeom>
          <a:noFill/>
        </p:spPr>
        <p:txBody>
          <a:bodyPr wrap="square" anchor="t" lIns="0" rIns="0" tIns="0" bIns="0">
            <a:spAutoFit/>
          </a:bodyPr>
          <a:lstStyle/>
          <a:p>
            <a:pPr algn="ctr"/>
            <a:r>
              <a:rPr sz="950" b="0" i="0">
                <a:solidFill>
                  <a:srgbClr val="4A4A47"/>
                </a:solidFill>
                <a:latin typeface="Arial"/>
              </a:rPr>
              <a:t>Core platform, live</a:t>
            </a:r>
          </a:p>
        </p:txBody>
      </p:sp>
      <p:sp>
        <p:nvSpPr>
          <p:cNvPr id="13" name="Oval 12"/>
          <p:cNvSpPr/>
          <p:nvPr/>
        </p:nvSpPr>
        <p:spPr>
          <a:xfrm>
            <a:off x="3310128" y="4000500"/>
            <a:ext cx="146304" cy="146304"/>
          </a:xfrm>
          <a:prstGeom prst="ellipse">
            <a:avLst/>
          </a:prstGeom>
          <a:solidFill>
            <a:srgbClr val="5C6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ounded Rectangle 13"/>
          <p:cNvSpPr/>
          <p:nvPr/>
        </p:nvSpPr>
        <p:spPr>
          <a:xfrm>
            <a:off x="2468880" y="4329684"/>
            <a:ext cx="1828800" cy="1476756"/>
          </a:xfrm>
          <a:prstGeom prst="roundRect">
            <a:avLst>
              <a:gd name="adj" fmla="val 5000"/>
            </a:avLst>
          </a:prstGeom>
          <a:solidFill>
            <a:srgbClr val="FFFFFF"/>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2560320" y="4402836"/>
            <a:ext cx="1645920" cy="274320"/>
          </a:xfrm>
          <a:prstGeom prst="rect">
            <a:avLst/>
          </a:prstGeom>
          <a:noFill/>
        </p:spPr>
        <p:txBody>
          <a:bodyPr wrap="square" anchor="t" lIns="0" rIns="0" tIns="0" bIns="0">
            <a:spAutoFit/>
          </a:bodyPr>
          <a:lstStyle/>
          <a:p>
            <a:pPr algn="ctr"/>
            <a:r>
              <a:rPr sz="1100" b="1" i="0">
                <a:solidFill>
                  <a:srgbClr val="141413"/>
                </a:solidFill>
                <a:latin typeface="Arial"/>
              </a:rPr>
              <a:t>Q2</a:t>
            </a:r>
          </a:p>
        </p:txBody>
      </p:sp>
      <p:sp>
        <p:nvSpPr>
          <p:cNvPr id="16" name="TextBox 15"/>
          <p:cNvSpPr txBox="1"/>
          <p:nvPr/>
        </p:nvSpPr>
        <p:spPr>
          <a:xfrm>
            <a:off x="2560320" y="4658868"/>
            <a:ext cx="1645920" cy="1110996"/>
          </a:xfrm>
          <a:prstGeom prst="rect">
            <a:avLst/>
          </a:prstGeom>
          <a:noFill/>
        </p:spPr>
        <p:txBody>
          <a:bodyPr wrap="square" anchor="t" lIns="0" rIns="0" tIns="0" bIns="0">
            <a:spAutoFit/>
          </a:bodyPr>
          <a:lstStyle/>
          <a:p>
            <a:pPr algn="ctr"/>
            <a:r>
              <a:rPr sz="950" b="0" i="0">
                <a:solidFill>
                  <a:srgbClr val="4A4A47"/>
                </a:solidFill>
                <a:latin typeface="Arial"/>
              </a:rPr>
              <a:t>New module: attach revenue</a:t>
            </a:r>
          </a:p>
        </p:txBody>
      </p:sp>
      <p:sp>
        <p:nvSpPr>
          <p:cNvPr id="17" name="Oval 16"/>
          <p:cNvSpPr/>
          <p:nvPr/>
        </p:nvSpPr>
        <p:spPr>
          <a:xfrm>
            <a:off x="5230368" y="4000500"/>
            <a:ext cx="146304" cy="146304"/>
          </a:xfrm>
          <a:prstGeom prst="ellipse">
            <a:avLst/>
          </a:prstGeom>
          <a:solidFill>
            <a:srgbClr val="5C6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ounded Rectangle 17"/>
          <p:cNvSpPr/>
          <p:nvPr/>
        </p:nvSpPr>
        <p:spPr>
          <a:xfrm>
            <a:off x="4389120" y="1901952"/>
            <a:ext cx="1828800" cy="1476756"/>
          </a:xfrm>
          <a:prstGeom prst="roundRect">
            <a:avLst>
              <a:gd name="adj" fmla="val 5000"/>
            </a:avLst>
          </a:prstGeom>
          <a:solidFill>
            <a:srgbClr val="FFFFFF"/>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480560" y="1975104"/>
            <a:ext cx="1645920" cy="274320"/>
          </a:xfrm>
          <a:prstGeom prst="rect">
            <a:avLst/>
          </a:prstGeom>
          <a:noFill/>
        </p:spPr>
        <p:txBody>
          <a:bodyPr wrap="square" anchor="t" lIns="0" rIns="0" tIns="0" bIns="0">
            <a:spAutoFit/>
          </a:bodyPr>
          <a:lstStyle/>
          <a:p>
            <a:pPr algn="ctr"/>
            <a:r>
              <a:rPr sz="1100" b="1" i="0">
                <a:solidFill>
                  <a:srgbClr val="141413"/>
                </a:solidFill>
                <a:latin typeface="Arial"/>
              </a:rPr>
              <a:t>Q3</a:t>
            </a:r>
          </a:p>
        </p:txBody>
      </p:sp>
      <p:sp>
        <p:nvSpPr>
          <p:cNvPr id="20" name="TextBox 19"/>
          <p:cNvSpPr txBox="1"/>
          <p:nvPr/>
        </p:nvSpPr>
        <p:spPr>
          <a:xfrm>
            <a:off x="4480560" y="2231136"/>
            <a:ext cx="1645920" cy="1110996"/>
          </a:xfrm>
          <a:prstGeom prst="rect">
            <a:avLst/>
          </a:prstGeom>
          <a:noFill/>
        </p:spPr>
        <p:txBody>
          <a:bodyPr wrap="square" anchor="t" lIns="0" rIns="0" tIns="0" bIns="0">
            <a:spAutoFit/>
          </a:bodyPr>
          <a:lstStyle/>
          <a:p>
            <a:pPr algn="ctr"/>
            <a:r>
              <a:rPr sz="950" b="0" i="0">
                <a:solidFill>
                  <a:srgbClr val="4A4A47"/>
                </a:solidFill>
                <a:latin typeface="Arial"/>
              </a:rPr>
              <a:t>Self-serve tier</a:t>
            </a:r>
          </a:p>
        </p:txBody>
      </p:sp>
      <p:sp>
        <p:nvSpPr>
          <p:cNvPr id="21" name="Oval 20"/>
          <p:cNvSpPr/>
          <p:nvPr/>
        </p:nvSpPr>
        <p:spPr>
          <a:xfrm>
            <a:off x="7150608" y="4000500"/>
            <a:ext cx="146304" cy="146304"/>
          </a:xfrm>
          <a:prstGeom prst="ellipse">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ounded Rectangle 21"/>
          <p:cNvSpPr/>
          <p:nvPr/>
        </p:nvSpPr>
        <p:spPr>
          <a:xfrm>
            <a:off x="6309360" y="4329684"/>
            <a:ext cx="1828800" cy="1476756"/>
          </a:xfrm>
          <a:prstGeom prst="roundRect">
            <a:avLst>
              <a:gd name="adj" fmla="val 5000"/>
            </a:avLst>
          </a:prstGeom>
          <a:solidFill>
            <a:srgbClr val="FFFFFF"/>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6400800" y="4402836"/>
            <a:ext cx="1645920" cy="274320"/>
          </a:xfrm>
          <a:prstGeom prst="rect">
            <a:avLst/>
          </a:prstGeom>
          <a:noFill/>
        </p:spPr>
        <p:txBody>
          <a:bodyPr wrap="square" anchor="t" lIns="0" rIns="0" tIns="0" bIns="0">
            <a:spAutoFit/>
          </a:bodyPr>
          <a:lstStyle/>
          <a:p>
            <a:pPr algn="ctr"/>
            <a:r>
              <a:rPr sz="1100" b="1" i="0">
                <a:solidFill>
                  <a:srgbClr val="141413"/>
                </a:solidFill>
                <a:latin typeface="Arial"/>
              </a:rPr>
              <a:t>Q4</a:t>
            </a:r>
          </a:p>
        </p:txBody>
      </p:sp>
      <p:sp>
        <p:nvSpPr>
          <p:cNvPr id="24" name="TextBox 23"/>
          <p:cNvSpPr txBox="1"/>
          <p:nvPr/>
        </p:nvSpPr>
        <p:spPr>
          <a:xfrm>
            <a:off x="6400800" y="4658868"/>
            <a:ext cx="1645920" cy="1110996"/>
          </a:xfrm>
          <a:prstGeom prst="rect">
            <a:avLst/>
          </a:prstGeom>
          <a:noFill/>
        </p:spPr>
        <p:txBody>
          <a:bodyPr wrap="square" anchor="t" lIns="0" rIns="0" tIns="0" bIns="0">
            <a:spAutoFit/>
          </a:bodyPr>
          <a:lstStyle/>
          <a:p>
            <a:pPr algn="ctr"/>
            <a:r>
              <a:rPr sz="950" b="0" i="0">
                <a:solidFill>
                  <a:srgbClr val="4A4A47"/>
                </a:solidFill>
                <a:latin typeface="Arial"/>
              </a:rPr>
              <a:t>New segment / geo</a:t>
            </a:r>
          </a:p>
        </p:txBody>
      </p:sp>
      <p:sp>
        <p:nvSpPr>
          <p:cNvPr id="25" name="Rounded Rectangle 24"/>
          <p:cNvSpPr/>
          <p:nvPr/>
        </p:nvSpPr>
        <p:spPr>
          <a:xfrm>
            <a:off x="8366760" y="1901952"/>
            <a:ext cx="3319272" cy="4343400"/>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8567928" y="2084832"/>
            <a:ext cx="2916936" cy="256032"/>
          </a:xfrm>
          <a:prstGeom prst="rect">
            <a:avLst/>
          </a:prstGeom>
          <a:noFill/>
        </p:spPr>
        <p:txBody>
          <a:bodyPr wrap="square" anchor="t" lIns="0" rIns="0" tIns="0" bIns="0">
            <a:spAutoFit/>
          </a:bodyPr>
          <a:lstStyle/>
          <a:p>
            <a:r>
              <a:rPr sz="1050" b="1" i="0" spc="120">
                <a:solidFill>
                  <a:srgbClr val="5C6B4A"/>
                </a:solidFill>
                <a:latin typeface="Arial"/>
              </a:rPr>
              <a:t>WHAT I LOOK FOR</a:t>
            </a:r>
          </a:p>
        </p:txBody>
      </p:sp>
      <p:sp>
        <p:nvSpPr>
          <p:cNvPr id="27" name="TextBox 26"/>
          <p:cNvSpPr txBox="1"/>
          <p:nvPr/>
        </p:nvSpPr>
        <p:spPr>
          <a:xfrm>
            <a:off x="8567928" y="2377440"/>
            <a:ext cx="2916936" cy="2377440"/>
          </a:xfrm>
          <a:prstGeom prst="rect">
            <a:avLst/>
          </a:prstGeom>
          <a:noFill/>
        </p:spPr>
        <p:txBody>
          <a:bodyPr wrap="square" anchor="t" lIns="0" rIns="0" tIns="0" bIns="0">
            <a:spAutoFit/>
          </a:bodyPr>
          <a:lstStyle/>
          <a:p>
            <a:pPr>
              <a:spcAft>
                <a:spcPts val="700"/>
              </a:spcAft>
            </a:pPr>
            <a:r>
              <a:rPr sz="1150" b="1" i="0">
                <a:solidFill>
                  <a:srgbClr val="C4793A"/>
                </a:solidFill>
                <a:latin typeface="Arial"/>
              </a:rPr>
              <a:t>•  </a:t>
            </a:r>
            <a:r>
              <a:rPr sz="1200" b="0" i="0">
                <a:solidFill>
                  <a:srgbClr val="4A4A47"/>
                </a:solidFill>
                <a:latin typeface="Arial"/>
              </a:rPr>
              <a:t>The features and milestones in development, ranked by rollout order.</a:t>
            </a:r>
          </a:p>
          <a:p>
            <a:pPr>
              <a:spcAft>
                <a:spcPts val="700"/>
              </a:spcAft>
            </a:pPr>
            <a:r>
              <a:rPr sz="1150" b="1" i="0">
                <a:solidFill>
                  <a:srgbClr val="C4793A"/>
                </a:solidFill>
                <a:latin typeface="Arial"/>
              </a:rPr>
              <a:t>•  </a:t>
            </a:r>
            <a:r>
              <a:rPr sz="1200" b="0" i="0">
                <a:solidFill>
                  <a:srgbClr val="4A4A47"/>
                </a:solidFill>
                <a:latin typeface="Arial"/>
              </a:rPr>
              <a:t>Whether the roadmap expands the moat or just adds surface area.</a:t>
            </a:r>
          </a:p>
          <a:p>
            <a:pPr>
              <a:spcAft>
                <a:spcPts val="700"/>
              </a:spcAft>
            </a:pPr>
            <a:r>
              <a:rPr sz="1150" b="1" i="0">
                <a:solidFill>
                  <a:srgbClr val="C4793A"/>
                </a:solidFill>
                <a:latin typeface="Arial"/>
              </a:rPr>
              <a:t>•  </a:t>
            </a:r>
            <a:r>
              <a:rPr sz="1200" b="0" i="0">
                <a:solidFill>
                  <a:srgbClr val="4A4A47"/>
                </a:solidFill>
                <a:latin typeface="Arial"/>
              </a:rPr>
              <a:t>The link between what they build next and the revenue it unlocks.</a:t>
            </a:r>
          </a:p>
        </p:txBody>
      </p:sp>
      <p:sp>
        <p:nvSpPr>
          <p:cNvPr id="28" name="Rectangle 27"/>
          <p:cNvSpPr/>
          <p:nvPr/>
        </p:nvSpPr>
        <p:spPr>
          <a:xfrm>
            <a:off x="8567928" y="4672584"/>
            <a:ext cx="2916936" cy="18288"/>
          </a:xfrm>
          <a:prstGeom prst="rect">
            <a:avLst/>
          </a:prstGeom>
          <a:solidFill>
            <a:srgbClr val="D5D2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8567928" y="4828032"/>
            <a:ext cx="2916936" cy="256032"/>
          </a:xfrm>
          <a:prstGeom prst="rect">
            <a:avLst/>
          </a:prstGeom>
          <a:noFill/>
        </p:spPr>
        <p:txBody>
          <a:bodyPr wrap="square" anchor="t" lIns="0" rIns="0" tIns="0" bIns="0">
            <a:spAutoFit/>
          </a:bodyPr>
          <a:lstStyle/>
          <a:p>
            <a:r>
              <a:rPr sz="1050" b="1" i="0" spc="120">
                <a:solidFill>
                  <a:srgbClr val="C4793A"/>
                </a:solidFill>
                <a:latin typeface="Arial"/>
              </a:rPr>
              <a:t>THE QUESTION IN MY HEAD</a:t>
            </a:r>
          </a:p>
        </p:txBody>
      </p:sp>
      <p:sp>
        <p:nvSpPr>
          <p:cNvPr id="30" name="TextBox 29"/>
          <p:cNvSpPr txBox="1"/>
          <p:nvPr/>
        </p:nvSpPr>
        <p:spPr>
          <a:xfrm>
            <a:off x="8567928" y="5148072"/>
            <a:ext cx="2916936" cy="1005840"/>
          </a:xfrm>
          <a:prstGeom prst="rect">
            <a:avLst/>
          </a:prstGeom>
          <a:noFill/>
        </p:spPr>
        <p:txBody>
          <a:bodyPr wrap="square" anchor="t" lIns="0" rIns="0" tIns="0" bIns="0">
            <a:spAutoFit/>
          </a:bodyPr>
          <a:lstStyle/>
          <a:p>
            <a:pPr algn="l"/>
            <a:r>
              <a:rPr sz="1300" b="0" i="1">
                <a:solidFill>
                  <a:srgbClr val="141413"/>
                </a:solidFill>
                <a:latin typeface="Georgia"/>
              </a:rPr>
              <a:t>Does the roadmap deepen the moat, or just widen the product?</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9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292608"/>
            <a:ext cx="8686800" cy="274320"/>
          </a:xfrm>
          <a:prstGeom prst="rect">
            <a:avLst/>
          </a:prstGeom>
          <a:noFill/>
        </p:spPr>
        <p:txBody>
          <a:bodyPr wrap="square" anchor="t" lIns="0" rIns="0" tIns="0" bIns="0">
            <a:spAutoFit/>
          </a:bodyPr>
          <a:lstStyle/>
          <a:p>
            <a:r>
              <a:rPr sz="1100" b="1" i="0" spc="130">
                <a:solidFill>
                  <a:srgbClr val="C4793A"/>
                </a:solidFill>
                <a:latin typeface="Arial"/>
              </a:rPr>
              <a:t>THE PRODUCT   ·   SECTION 18</a:t>
            </a:r>
          </a:p>
        </p:txBody>
      </p:sp>
      <p:sp>
        <p:nvSpPr>
          <p:cNvPr id="5" name="TextBox 4"/>
          <p:cNvSpPr txBox="1"/>
          <p:nvPr/>
        </p:nvSpPr>
        <p:spPr>
          <a:xfrm>
            <a:off x="502920" y="548640"/>
            <a:ext cx="7680960" cy="548640"/>
          </a:xfrm>
          <a:prstGeom prst="rect">
            <a:avLst/>
          </a:prstGeom>
          <a:noFill/>
        </p:spPr>
        <p:txBody>
          <a:bodyPr wrap="square" anchor="t" lIns="0" rIns="0" tIns="0" bIns="0">
            <a:spAutoFit/>
          </a:bodyPr>
          <a:lstStyle/>
          <a:p>
            <a:pPr algn="l"/>
            <a:r>
              <a:rPr sz="2600" b="1" i="0">
                <a:solidFill>
                  <a:srgbClr val="141413"/>
                </a:solidFill>
                <a:latin typeface="Georgia"/>
              </a:rPr>
              <a:t>Product: Unit Economics</a:t>
            </a:r>
          </a:p>
        </p:txBody>
      </p:sp>
      <p:sp>
        <p:nvSpPr>
          <p:cNvPr id="6" name="TextBox 5"/>
          <p:cNvSpPr txBox="1"/>
          <p:nvPr/>
        </p:nvSpPr>
        <p:spPr>
          <a:xfrm>
            <a:off x="521207" y="1188720"/>
            <a:ext cx="7680960" cy="457200"/>
          </a:xfrm>
          <a:prstGeom prst="rect">
            <a:avLst/>
          </a:prstGeom>
          <a:noFill/>
        </p:spPr>
        <p:txBody>
          <a:bodyPr wrap="square" anchor="t" lIns="0" rIns="0" tIns="0" bIns="0">
            <a:spAutoFit/>
          </a:bodyPr>
          <a:lstStyle/>
          <a:p>
            <a:pPr algn="l"/>
            <a:r>
              <a:rPr sz="1350" b="0" i="1">
                <a:solidFill>
                  <a:srgbClr val="5C6B4A"/>
                </a:solidFill>
                <a:latin typeface="Arial"/>
              </a:rPr>
              <a:t>The money math of a single unit: cost, margin, and how it improves with scale.</a:t>
            </a:r>
          </a:p>
        </p:txBody>
      </p:sp>
      <p:sp>
        <p:nvSpPr>
          <p:cNvPr id="7" name="TextBox 6"/>
          <p:cNvSpPr txBox="1"/>
          <p:nvPr/>
        </p:nvSpPr>
        <p:spPr>
          <a:xfrm>
            <a:off x="521207" y="1627632"/>
            <a:ext cx="7680960" cy="256032"/>
          </a:xfrm>
          <a:prstGeom prst="rect">
            <a:avLst/>
          </a:prstGeom>
          <a:noFill/>
        </p:spPr>
        <p:txBody>
          <a:bodyPr wrap="square" anchor="t" lIns="0" rIns="0" tIns="0" bIns="0">
            <a:spAutoFit/>
          </a:bodyPr>
          <a:lstStyle/>
          <a:p>
            <a:r>
              <a:rPr sz="950" b="1" i="0" spc="120">
                <a:solidFill>
                  <a:srgbClr val="C4793A"/>
                </a:solidFill>
                <a:latin typeface="Arial"/>
              </a:rPr>
              <a:t>HOW I'D REPRESENT IT  ·  ILLUSTRATIVE</a:t>
            </a:r>
          </a:p>
        </p:txBody>
      </p:sp>
      <p:graphicFrame>
        <p:nvGraphicFramePr>
          <p:cNvPr id="8" name="Table 7"/>
          <p:cNvGraphicFramePr>
            <a:graphicFrameLocks noGrp="1"/>
          </p:cNvGraphicFramePr>
          <p:nvPr/>
        </p:nvGraphicFramePr>
        <p:xfrm>
          <a:off x="502920" y="1901952"/>
          <a:ext cx="7680960" cy="4343400"/>
        </p:xfrm>
        <a:graphic>
          <a:graphicData uri="http://schemas.openxmlformats.org/drawingml/2006/table">
            <a:tbl>
              <a:tblPr>
                <a:tableStyleId>{5C22544A-7EE6-4342-B048-85BDC9FD1C3A}</a:tableStyleId>
              </a:tblPr>
              <a:tblGrid>
                <a:gridCol w="2987040"/>
                <a:gridCol w="2133600"/>
                <a:gridCol w="2560320"/>
              </a:tblGrid>
              <a:tr h="723900">
                <a:tc>
                  <a:txBody>
                    <a:bodyPr wrap="square"/>
                    <a:lstStyle/>
                    <a:p>
                      <a:pPr algn="l"/>
                      <a:r>
                        <a:rPr sz="1050" b="1">
                          <a:solidFill>
                            <a:srgbClr val="FFFFFF"/>
                          </a:solidFill>
                          <a:latin typeface="Arial"/>
                        </a:rPr>
                        <a:t>Line</a:t>
                      </a:r>
                    </a:p>
                  </a:txBody>
                  <a:tcPr anchor="ctr" marL="82296" marR="64008" marT="18288" marB="18288">
                    <a:solidFill>
                      <a:srgbClr val="141413"/>
                    </a:solidFill>
                  </a:tcPr>
                </a:tc>
                <a:tc>
                  <a:txBody>
                    <a:bodyPr wrap="square"/>
                    <a:lstStyle/>
                    <a:p>
                      <a:pPr algn="l"/>
                      <a:r>
                        <a:rPr sz="1050" b="1">
                          <a:solidFill>
                            <a:srgbClr val="FFFFFF"/>
                          </a:solidFill>
                          <a:latin typeface="Arial"/>
                        </a:rPr>
                        <a:t>Per customer</a:t>
                      </a:r>
                    </a:p>
                  </a:txBody>
                  <a:tcPr anchor="ctr" marL="82296" marR="64008" marT="18288" marB="18288">
                    <a:solidFill>
                      <a:srgbClr val="141413"/>
                    </a:solidFill>
                  </a:tcPr>
                </a:tc>
                <a:tc>
                  <a:txBody>
                    <a:bodyPr wrap="square"/>
                    <a:lstStyle/>
                    <a:p>
                      <a:pPr algn="l"/>
                      <a:r>
                        <a:rPr sz="1050" b="1">
                          <a:solidFill>
                            <a:srgbClr val="FFFFFF"/>
                          </a:solidFill>
                          <a:latin typeface="Arial"/>
                        </a:rPr>
                        <a:t>Trend at scale</a:t>
                      </a:r>
                    </a:p>
                  </a:txBody>
                  <a:tcPr anchor="ctr" marL="82296" marR="64008" marT="18288" marB="18288">
                    <a:solidFill>
                      <a:srgbClr val="141413"/>
                    </a:solidFill>
                  </a:tcPr>
                </a:tc>
              </a:tr>
              <a:tr h="723900">
                <a:tc>
                  <a:txBody>
                    <a:bodyPr wrap="square"/>
                    <a:lstStyle/>
                    <a:p>
                      <a:pPr algn="l"/>
                      <a:r>
                        <a:rPr sz="1050" b="0">
                          <a:solidFill>
                            <a:srgbClr val="141413"/>
                          </a:solidFill>
                          <a:latin typeface="Arial"/>
                        </a:rPr>
                        <a:t>Revenue</a:t>
                      </a:r>
                    </a:p>
                  </a:txBody>
                  <a:tcPr anchor="ctr" marL="82296" marR="64008" marT="18288" marB="18288">
                    <a:solidFill>
                      <a:srgbClr val="FFFFFF"/>
                    </a:solidFill>
                  </a:tcPr>
                </a:tc>
                <a:tc>
                  <a:txBody>
                    <a:bodyPr wrap="square"/>
                    <a:lstStyle/>
                    <a:p>
                      <a:pPr algn="r"/>
                      <a:r>
                        <a:rPr sz="1050" b="0">
                          <a:solidFill>
                            <a:srgbClr val="141413"/>
                          </a:solidFill>
                          <a:latin typeface="Arial"/>
                        </a:rPr>
                        <a:t>$12,000</a:t>
                      </a:r>
                    </a:p>
                  </a:txBody>
                  <a:tcPr anchor="ctr" marL="82296" marR="64008" marT="18288" marB="18288">
                    <a:solidFill>
                      <a:srgbClr val="FFFFFF"/>
                    </a:solidFill>
                  </a:tcPr>
                </a:tc>
                <a:tc>
                  <a:txBody>
                    <a:bodyPr wrap="square"/>
                    <a:lstStyle/>
                    <a:p>
                      <a:pPr algn="l"/>
                      <a:r>
                        <a:rPr sz="1050" b="0">
                          <a:solidFill>
                            <a:srgbClr val="141413"/>
                          </a:solidFill>
                          <a:latin typeface="Arial"/>
                        </a:rPr>
                        <a:t>—</a:t>
                      </a:r>
                    </a:p>
                  </a:txBody>
                  <a:tcPr anchor="ctr" marL="82296" marR="64008" marT="18288" marB="18288">
                    <a:solidFill>
                      <a:srgbClr val="FFFFFF"/>
                    </a:solidFill>
                  </a:tcPr>
                </a:tc>
              </a:tr>
              <a:tr h="723900">
                <a:tc>
                  <a:txBody>
                    <a:bodyPr wrap="square"/>
                    <a:lstStyle/>
                    <a:p>
                      <a:pPr algn="l"/>
                      <a:r>
                        <a:rPr sz="1050" b="0">
                          <a:solidFill>
                            <a:srgbClr val="141413"/>
                          </a:solidFill>
                          <a:latin typeface="Arial"/>
                        </a:rPr>
                        <a:t>Cost of goods</a:t>
                      </a:r>
                    </a:p>
                  </a:txBody>
                  <a:tcPr anchor="ctr" marL="82296" marR="64008" marT="18288" marB="18288">
                    <a:solidFill>
                      <a:srgbClr val="F4F2EC"/>
                    </a:solidFill>
                  </a:tcPr>
                </a:tc>
                <a:tc>
                  <a:txBody>
                    <a:bodyPr wrap="square"/>
                    <a:lstStyle/>
                    <a:p>
                      <a:pPr algn="r"/>
                      <a:r>
                        <a:rPr sz="1050" b="0">
                          <a:solidFill>
                            <a:srgbClr val="141413"/>
                          </a:solidFill>
                          <a:latin typeface="Arial"/>
                        </a:rPr>
                        <a:t>$4,300</a:t>
                      </a:r>
                    </a:p>
                  </a:txBody>
                  <a:tcPr anchor="ctr" marL="82296" marR="64008" marT="18288" marB="18288">
                    <a:solidFill>
                      <a:srgbClr val="F4F2EC"/>
                    </a:solidFill>
                  </a:tcPr>
                </a:tc>
                <a:tc>
                  <a:txBody>
                    <a:bodyPr wrap="square"/>
                    <a:lstStyle/>
                    <a:p>
                      <a:pPr algn="l"/>
                      <a:r>
                        <a:rPr sz="1050" b="0">
                          <a:solidFill>
                            <a:srgbClr val="141413"/>
                          </a:solidFill>
                          <a:latin typeface="Arial"/>
                        </a:rPr>
                        <a:t>Falling with volume</a:t>
                      </a:r>
                    </a:p>
                  </a:txBody>
                  <a:tcPr anchor="ctr" marL="82296" marR="64008" marT="18288" marB="18288">
                    <a:solidFill>
                      <a:srgbClr val="F4F2EC"/>
                    </a:solidFill>
                  </a:tcPr>
                </a:tc>
              </a:tr>
              <a:tr h="723900">
                <a:tc>
                  <a:txBody>
                    <a:bodyPr wrap="square"/>
                    <a:lstStyle/>
                    <a:p>
                      <a:pPr algn="l"/>
                      <a:r>
                        <a:rPr sz="1050" b="0">
                          <a:solidFill>
                            <a:srgbClr val="141413"/>
                          </a:solidFill>
                          <a:latin typeface="Arial"/>
                        </a:rPr>
                        <a:t>Gross profit</a:t>
                      </a:r>
                    </a:p>
                  </a:txBody>
                  <a:tcPr anchor="ctr" marL="82296" marR="64008" marT="18288" marB="18288">
                    <a:solidFill>
                      <a:srgbClr val="FFFFFF"/>
                    </a:solidFill>
                  </a:tcPr>
                </a:tc>
                <a:tc>
                  <a:txBody>
                    <a:bodyPr wrap="square"/>
                    <a:lstStyle/>
                    <a:p>
                      <a:pPr algn="r"/>
                      <a:r>
                        <a:rPr sz="1050" b="0">
                          <a:solidFill>
                            <a:srgbClr val="141413"/>
                          </a:solidFill>
                          <a:latin typeface="Arial"/>
                        </a:rPr>
                        <a:t>$7,700</a:t>
                      </a:r>
                    </a:p>
                  </a:txBody>
                  <a:tcPr anchor="ctr" marL="82296" marR="64008" marT="18288" marB="18288">
                    <a:solidFill>
                      <a:srgbClr val="FFFFFF"/>
                    </a:solidFill>
                  </a:tcPr>
                </a:tc>
                <a:tc>
                  <a:txBody>
                    <a:bodyPr wrap="square"/>
                    <a:lstStyle/>
                    <a:p>
                      <a:pPr algn="l"/>
                      <a:r>
                        <a:rPr sz="1050" b="0">
                          <a:solidFill>
                            <a:srgbClr val="141413"/>
                          </a:solidFill>
                          <a:latin typeface="Arial"/>
                        </a:rPr>
                        <a:t>Improving</a:t>
                      </a:r>
                    </a:p>
                  </a:txBody>
                  <a:tcPr anchor="ctr" marL="82296" marR="64008" marT="18288" marB="18288">
                    <a:solidFill>
                      <a:srgbClr val="FFFFFF"/>
                    </a:solidFill>
                  </a:tcPr>
                </a:tc>
              </a:tr>
              <a:tr h="723900">
                <a:tc>
                  <a:txBody>
                    <a:bodyPr wrap="square"/>
                    <a:lstStyle/>
                    <a:p>
                      <a:pPr algn="l"/>
                      <a:r>
                        <a:rPr sz="1050" b="0">
                          <a:solidFill>
                            <a:srgbClr val="141413"/>
                          </a:solidFill>
                          <a:latin typeface="Arial"/>
                        </a:rPr>
                        <a:t>Gross margin</a:t>
                      </a:r>
                    </a:p>
                  </a:txBody>
                  <a:tcPr anchor="ctr" marL="82296" marR="64008" marT="18288" marB="18288">
                    <a:solidFill>
                      <a:srgbClr val="F4F2EC"/>
                    </a:solidFill>
                  </a:tcPr>
                </a:tc>
                <a:tc>
                  <a:txBody>
                    <a:bodyPr wrap="square"/>
                    <a:lstStyle/>
                    <a:p>
                      <a:pPr algn="r"/>
                      <a:r>
                        <a:rPr sz="1050" b="0">
                          <a:solidFill>
                            <a:srgbClr val="141413"/>
                          </a:solidFill>
                          <a:latin typeface="Arial"/>
                        </a:rPr>
                        <a:t>64%</a:t>
                      </a:r>
                    </a:p>
                  </a:txBody>
                  <a:tcPr anchor="ctr" marL="82296" marR="64008" marT="18288" marB="18288">
                    <a:solidFill>
                      <a:srgbClr val="F4F2EC"/>
                    </a:solidFill>
                  </a:tcPr>
                </a:tc>
                <a:tc>
                  <a:txBody>
                    <a:bodyPr wrap="square"/>
                    <a:lstStyle/>
                    <a:p>
                      <a:pPr algn="l"/>
                      <a:r>
                        <a:rPr sz="1050" b="0">
                          <a:solidFill>
                            <a:srgbClr val="141413"/>
                          </a:solidFill>
                          <a:latin typeface="Arial"/>
                        </a:rPr>
                        <a:t>→ 72% target</a:t>
                      </a:r>
                    </a:p>
                  </a:txBody>
                  <a:tcPr anchor="ctr" marL="82296" marR="64008" marT="18288" marB="18288">
                    <a:solidFill>
                      <a:srgbClr val="F4F2EC"/>
                    </a:solidFill>
                  </a:tcPr>
                </a:tc>
              </a:tr>
              <a:tr h="723900">
                <a:tc>
                  <a:txBody>
                    <a:bodyPr wrap="square"/>
                    <a:lstStyle/>
                    <a:p>
                      <a:pPr algn="l"/>
                      <a:r>
                        <a:rPr sz="1050" b="0">
                          <a:solidFill>
                            <a:srgbClr val="141413"/>
                          </a:solidFill>
                          <a:latin typeface="Arial"/>
                        </a:rPr>
                        <a:t>CAC payback</a:t>
                      </a:r>
                    </a:p>
                  </a:txBody>
                  <a:tcPr anchor="ctr" marL="82296" marR="64008" marT="18288" marB="18288">
                    <a:solidFill>
                      <a:srgbClr val="FFFFFF"/>
                    </a:solidFill>
                  </a:tcPr>
                </a:tc>
                <a:tc>
                  <a:txBody>
                    <a:bodyPr wrap="square"/>
                    <a:lstStyle/>
                    <a:p>
                      <a:pPr algn="r"/>
                      <a:r>
                        <a:rPr sz="1050" b="0">
                          <a:solidFill>
                            <a:srgbClr val="141413"/>
                          </a:solidFill>
                          <a:latin typeface="Arial"/>
                        </a:rPr>
                        <a:t>11 mo</a:t>
                      </a:r>
                    </a:p>
                  </a:txBody>
                  <a:tcPr anchor="ctr" marL="82296" marR="64008" marT="18288" marB="18288">
                    <a:solidFill>
                      <a:srgbClr val="FFFFFF"/>
                    </a:solidFill>
                  </a:tcPr>
                </a:tc>
                <a:tc>
                  <a:txBody>
                    <a:bodyPr wrap="square"/>
                    <a:lstStyle/>
                    <a:p>
                      <a:pPr algn="l"/>
                      <a:r>
                        <a:rPr sz="1050" b="0">
                          <a:solidFill>
                            <a:srgbClr val="141413"/>
                          </a:solidFill>
                          <a:latin typeface="Arial"/>
                        </a:rPr>
                        <a:t>Shortening</a:t>
                      </a:r>
                    </a:p>
                  </a:txBody>
                  <a:tcPr anchor="ctr" marL="82296" marR="64008" marT="18288" marB="18288">
                    <a:solidFill>
                      <a:srgbClr val="FFFFFF"/>
                    </a:solidFill>
                  </a:tcPr>
                </a:tc>
              </a:tr>
            </a:tbl>
          </a:graphicData>
        </a:graphic>
      </p:graphicFrame>
      <p:sp>
        <p:nvSpPr>
          <p:cNvPr id="9" name="Rounded Rectangle 8"/>
          <p:cNvSpPr/>
          <p:nvPr/>
        </p:nvSpPr>
        <p:spPr>
          <a:xfrm>
            <a:off x="8366760" y="1901952"/>
            <a:ext cx="3319272" cy="4343400"/>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567928" y="2084832"/>
            <a:ext cx="2916936" cy="256032"/>
          </a:xfrm>
          <a:prstGeom prst="rect">
            <a:avLst/>
          </a:prstGeom>
          <a:noFill/>
        </p:spPr>
        <p:txBody>
          <a:bodyPr wrap="square" anchor="t" lIns="0" rIns="0" tIns="0" bIns="0">
            <a:spAutoFit/>
          </a:bodyPr>
          <a:lstStyle/>
          <a:p>
            <a:r>
              <a:rPr sz="1050" b="1" i="0" spc="120">
                <a:solidFill>
                  <a:srgbClr val="5C6B4A"/>
                </a:solidFill>
                <a:latin typeface="Arial"/>
              </a:rPr>
              <a:t>WHAT I LOOK FOR</a:t>
            </a:r>
          </a:p>
        </p:txBody>
      </p:sp>
      <p:sp>
        <p:nvSpPr>
          <p:cNvPr id="11" name="TextBox 10"/>
          <p:cNvSpPr txBox="1"/>
          <p:nvPr/>
        </p:nvSpPr>
        <p:spPr>
          <a:xfrm>
            <a:off x="8567928" y="2377440"/>
            <a:ext cx="2916936" cy="2377440"/>
          </a:xfrm>
          <a:prstGeom prst="rect">
            <a:avLst/>
          </a:prstGeom>
          <a:noFill/>
        </p:spPr>
        <p:txBody>
          <a:bodyPr wrap="square" anchor="t" lIns="0" rIns="0" tIns="0" bIns="0">
            <a:spAutoFit/>
          </a:bodyPr>
          <a:lstStyle/>
          <a:p>
            <a:pPr>
              <a:spcAft>
                <a:spcPts val="700"/>
              </a:spcAft>
            </a:pPr>
            <a:r>
              <a:rPr sz="1150" b="1" i="0">
                <a:solidFill>
                  <a:srgbClr val="C4793A"/>
                </a:solidFill>
                <a:latin typeface="Arial"/>
              </a:rPr>
              <a:t>•  </a:t>
            </a:r>
            <a:r>
              <a:rPr sz="1200" b="0" i="0">
                <a:solidFill>
                  <a:srgbClr val="4A4A47"/>
                </a:solidFill>
                <a:latin typeface="Arial"/>
              </a:rPr>
              <a:t>Gross margin per unit or per customer, and the trend as volume grows.</a:t>
            </a:r>
          </a:p>
          <a:p>
            <a:pPr>
              <a:spcAft>
                <a:spcPts val="700"/>
              </a:spcAft>
            </a:pPr>
            <a:r>
              <a:rPr sz="1150" b="1" i="0">
                <a:solidFill>
                  <a:srgbClr val="C4793A"/>
                </a:solidFill>
                <a:latin typeface="Arial"/>
              </a:rPr>
              <a:t>•  </a:t>
            </a:r>
            <a:r>
              <a:rPr sz="1200" b="0" i="0">
                <a:solidFill>
                  <a:srgbClr val="4A4A47"/>
                </a:solidFill>
                <a:latin typeface="Arial"/>
              </a:rPr>
              <a:t>Cost of goods and where it falls as the company scales.</a:t>
            </a:r>
          </a:p>
          <a:p>
            <a:pPr>
              <a:spcAft>
                <a:spcPts val="700"/>
              </a:spcAft>
            </a:pPr>
            <a:r>
              <a:rPr sz="1150" b="1" i="0">
                <a:solidFill>
                  <a:srgbClr val="C4793A"/>
                </a:solidFill>
                <a:latin typeface="Arial"/>
              </a:rPr>
              <a:t>•  </a:t>
            </a:r>
            <a:r>
              <a:rPr sz="1200" b="0" i="0">
                <a:solidFill>
                  <a:srgbClr val="4A4A47"/>
                </a:solidFill>
                <a:latin typeface="Arial"/>
              </a:rPr>
              <a:t>Whether each incremental unit makes money or loses it.</a:t>
            </a:r>
          </a:p>
        </p:txBody>
      </p:sp>
      <p:sp>
        <p:nvSpPr>
          <p:cNvPr id="12" name="Rectangle 11"/>
          <p:cNvSpPr/>
          <p:nvPr/>
        </p:nvSpPr>
        <p:spPr>
          <a:xfrm>
            <a:off x="8567928" y="4672584"/>
            <a:ext cx="2916936" cy="18288"/>
          </a:xfrm>
          <a:prstGeom prst="rect">
            <a:avLst/>
          </a:prstGeom>
          <a:solidFill>
            <a:srgbClr val="D5D2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567928" y="4828032"/>
            <a:ext cx="2916936" cy="256032"/>
          </a:xfrm>
          <a:prstGeom prst="rect">
            <a:avLst/>
          </a:prstGeom>
          <a:noFill/>
        </p:spPr>
        <p:txBody>
          <a:bodyPr wrap="square" anchor="t" lIns="0" rIns="0" tIns="0" bIns="0">
            <a:spAutoFit/>
          </a:bodyPr>
          <a:lstStyle/>
          <a:p>
            <a:r>
              <a:rPr sz="1050" b="1" i="0" spc="120">
                <a:solidFill>
                  <a:srgbClr val="C4793A"/>
                </a:solidFill>
                <a:latin typeface="Arial"/>
              </a:rPr>
              <a:t>THE QUESTION IN MY HEAD</a:t>
            </a:r>
          </a:p>
        </p:txBody>
      </p:sp>
      <p:sp>
        <p:nvSpPr>
          <p:cNvPr id="14" name="TextBox 13"/>
          <p:cNvSpPr txBox="1"/>
          <p:nvPr/>
        </p:nvSpPr>
        <p:spPr>
          <a:xfrm>
            <a:off x="8567928" y="5148072"/>
            <a:ext cx="2916936" cy="1005840"/>
          </a:xfrm>
          <a:prstGeom prst="rect">
            <a:avLst/>
          </a:prstGeom>
          <a:noFill/>
        </p:spPr>
        <p:txBody>
          <a:bodyPr wrap="square" anchor="t" lIns="0" rIns="0" tIns="0" bIns="0">
            <a:spAutoFit/>
          </a:bodyPr>
          <a:lstStyle/>
          <a:p>
            <a:pPr algn="l"/>
            <a:r>
              <a:rPr sz="1300" b="0" i="1">
                <a:solidFill>
                  <a:srgbClr val="141413"/>
                </a:solidFill>
                <a:latin typeface="Georgia"/>
              </a:rPr>
              <a:t>Does this business get more profitable as it gets bigger, or just bigger?</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9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292608"/>
            <a:ext cx="8686800" cy="274320"/>
          </a:xfrm>
          <a:prstGeom prst="rect">
            <a:avLst/>
          </a:prstGeom>
          <a:noFill/>
        </p:spPr>
        <p:txBody>
          <a:bodyPr wrap="square" anchor="t" lIns="0" rIns="0" tIns="0" bIns="0">
            <a:spAutoFit/>
          </a:bodyPr>
          <a:lstStyle/>
          <a:p>
            <a:r>
              <a:rPr sz="1100" b="1" i="0" spc="130">
                <a:solidFill>
                  <a:srgbClr val="C4793A"/>
                </a:solidFill>
                <a:latin typeface="Arial"/>
              </a:rPr>
              <a:t>THE PRODUCT   ·   SECTION 19</a:t>
            </a:r>
          </a:p>
        </p:txBody>
      </p:sp>
      <p:sp>
        <p:nvSpPr>
          <p:cNvPr id="5" name="TextBox 4"/>
          <p:cNvSpPr txBox="1"/>
          <p:nvPr/>
        </p:nvSpPr>
        <p:spPr>
          <a:xfrm>
            <a:off x="502920" y="548640"/>
            <a:ext cx="7680960" cy="548640"/>
          </a:xfrm>
          <a:prstGeom prst="rect">
            <a:avLst/>
          </a:prstGeom>
          <a:noFill/>
        </p:spPr>
        <p:txBody>
          <a:bodyPr wrap="square" anchor="t" lIns="0" rIns="0" tIns="0" bIns="0">
            <a:spAutoFit/>
          </a:bodyPr>
          <a:lstStyle/>
          <a:p>
            <a:pPr algn="l"/>
            <a:r>
              <a:rPr sz="2600" b="1" i="0">
                <a:solidFill>
                  <a:srgbClr val="141413"/>
                </a:solidFill>
                <a:latin typeface="Georgia"/>
              </a:rPr>
              <a:t>Product: Pricing</a:t>
            </a:r>
          </a:p>
        </p:txBody>
      </p:sp>
      <p:sp>
        <p:nvSpPr>
          <p:cNvPr id="6" name="TextBox 5"/>
          <p:cNvSpPr txBox="1"/>
          <p:nvPr/>
        </p:nvSpPr>
        <p:spPr>
          <a:xfrm>
            <a:off x="521207" y="1188720"/>
            <a:ext cx="7680960" cy="457200"/>
          </a:xfrm>
          <a:prstGeom prst="rect">
            <a:avLst/>
          </a:prstGeom>
          <a:noFill/>
        </p:spPr>
        <p:txBody>
          <a:bodyPr wrap="square" anchor="t" lIns="0" rIns="0" tIns="0" bIns="0">
            <a:spAutoFit/>
          </a:bodyPr>
          <a:lstStyle/>
          <a:p>
            <a:pPr algn="l"/>
            <a:r>
              <a:rPr sz="1350" b="0" i="1">
                <a:solidFill>
                  <a:srgbClr val="5C6B4A"/>
                </a:solidFill>
                <a:latin typeface="Arial"/>
              </a:rPr>
              <a:t>How they charge, why that model fits the buyer, and how much room there is to move.</a:t>
            </a:r>
          </a:p>
        </p:txBody>
      </p:sp>
      <p:sp>
        <p:nvSpPr>
          <p:cNvPr id="7" name="TextBox 6"/>
          <p:cNvSpPr txBox="1"/>
          <p:nvPr/>
        </p:nvSpPr>
        <p:spPr>
          <a:xfrm>
            <a:off x="521207" y="1627632"/>
            <a:ext cx="7680960" cy="256032"/>
          </a:xfrm>
          <a:prstGeom prst="rect">
            <a:avLst/>
          </a:prstGeom>
          <a:noFill/>
        </p:spPr>
        <p:txBody>
          <a:bodyPr wrap="square" anchor="t" lIns="0" rIns="0" tIns="0" bIns="0">
            <a:spAutoFit/>
          </a:bodyPr>
          <a:lstStyle/>
          <a:p>
            <a:r>
              <a:rPr sz="950" b="1" i="0" spc="120">
                <a:solidFill>
                  <a:srgbClr val="C4793A"/>
                </a:solidFill>
                <a:latin typeface="Arial"/>
              </a:rPr>
              <a:t>HOW I'D REPRESENT IT  ·  ILLUSTRATIVE</a:t>
            </a:r>
          </a:p>
        </p:txBody>
      </p:sp>
      <p:sp>
        <p:nvSpPr>
          <p:cNvPr id="8" name="Rounded Rectangle 7"/>
          <p:cNvSpPr/>
          <p:nvPr/>
        </p:nvSpPr>
        <p:spPr>
          <a:xfrm>
            <a:off x="502920" y="1901952"/>
            <a:ext cx="2389632" cy="4343400"/>
          </a:xfrm>
          <a:prstGeom prst="roundRect">
            <a:avLst>
              <a:gd name="adj" fmla="val 5000"/>
            </a:avLst>
          </a:prstGeom>
          <a:solidFill>
            <a:srgbClr val="FFFFFF"/>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02920" y="1901952"/>
            <a:ext cx="2389632" cy="457200"/>
          </a:xfrm>
          <a:prstGeom prst="rect">
            <a:avLst/>
          </a:prstGeom>
          <a:solidFill>
            <a:srgbClr val="ED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0936" y="1901952"/>
            <a:ext cx="2133599" cy="457200"/>
          </a:xfrm>
          <a:prstGeom prst="rect">
            <a:avLst/>
          </a:prstGeom>
          <a:noFill/>
        </p:spPr>
        <p:txBody>
          <a:bodyPr wrap="square" anchor="ctr" lIns="0" rIns="0" tIns="0" bIns="0">
            <a:spAutoFit/>
          </a:bodyPr>
          <a:lstStyle/>
          <a:p>
            <a:pPr algn="l"/>
            <a:r>
              <a:rPr sz="1200" b="1" i="0">
                <a:solidFill>
                  <a:srgbClr val="5C6B4A"/>
                </a:solidFill>
                <a:latin typeface="Arial"/>
              </a:rPr>
              <a:t>Starter</a:t>
            </a:r>
          </a:p>
        </p:txBody>
      </p:sp>
      <p:sp>
        <p:nvSpPr>
          <p:cNvPr id="11" name="TextBox 10"/>
          <p:cNvSpPr txBox="1"/>
          <p:nvPr/>
        </p:nvSpPr>
        <p:spPr>
          <a:xfrm>
            <a:off x="594360" y="2468880"/>
            <a:ext cx="2206752" cy="457200"/>
          </a:xfrm>
          <a:prstGeom prst="rect">
            <a:avLst/>
          </a:prstGeom>
          <a:noFill/>
        </p:spPr>
        <p:txBody>
          <a:bodyPr wrap="square" anchor="t" lIns="0" rIns="0" tIns="0" bIns="0">
            <a:spAutoFit/>
          </a:bodyPr>
          <a:lstStyle/>
          <a:p>
            <a:pPr algn="ctr"/>
            <a:r>
              <a:rPr sz="2200" b="1" i="0">
                <a:solidFill>
                  <a:srgbClr val="141413"/>
                </a:solidFill>
                <a:latin typeface="Georgia"/>
              </a:rPr>
              <a:t>$500/mo</a:t>
            </a:r>
          </a:p>
        </p:txBody>
      </p:sp>
      <p:sp>
        <p:nvSpPr>
          <p:cNvPr id="12" name="TextBox 11"/>
          <p:cNvSpPr txBox="1"/>
          <p:nvPr/>
        </p:nvSpPr>
        <p:spPr>
          <a:xfrm>
            <a:off x="649224" y="2999232"/>
            <a:ext cx="2115312" cy="3611880"/>
          </a:xfrm>
          <a:prstGeom prst="rect">
            <a:avLst/>
          </a:prstGeom>
          <a:noFill/>
        </p:spPr>
        <p:txBody>
          <a:bodyPr wrap="square" anchor="t" lIns="0" rIns="0" tIns="0" bIns="0">
            <a:spAutoFit/>
          </a:bodyPr>
          <a:lstStyle/>
          <a:p>
            <a:pPr>
              <a:spcAft>
                <a:spcPts val="500"/>
              </a:spcAft>
            </a:pPr>
            <a:r>
              <a:rPr sz="1050" b="0" i="0">
                <a:solidFill>
                  <a:srgbClr val="5C6B4A"/>
                </a:solidFill>
                <a:latin typeface="Arial"/>
              </a:rPr>
              <a:t>•  </a:t>
            </a:r>
            <a:r>
              <a:rPr sz="1100" b="0" i="0">
                <a:solidFill>
                  <a:srgbClr val="4A4A47"/>
                </a:solidFill>
                <a:latin typeface="Arial"/>
              </a:rPr>
              <a:t>Single team</a:t>
            </a:r>
          </a:p>
          <a:p>
            <a:pPr>
              <a:spcAft>
                <a:spcPts val="500"/>
              </a:spcAft>
            </a:pPr>
            <a:r>
              <a:rPr sz="1050" b="0" i="0">
                <a:solidFill>
                  <a:srgbClr val="5C6B4A"/>
                </a:solidFill>
                <a:latin typeface="Arial"/>
              </a:rPr>
              <a:t>•  </a:t>
            </a:r>
            <a:r>
              <a:rPr sz="1100" b="0" i="0">
                <a:solidFill>
                  <a:srgbClr val="4A4A47"/>
                </a:solidFill>
                <a:latin typeface="Arial"/>
              </a:rPr>
              <a:t>Core features</a:t>
            </a:r>
          </a:p>
        </p:txBody>
      </p:sp>
      <p:sp>
        <p:nvSpPr>
          <p:cNvPr id="13" name="Rounded Rectangle 12"/>
          <p:cNvSpPr/>
          <p:nvPr/>
        </p:nvSpPr>
        <p:spPr>
          <a:xfrm>
            <a:off x="3148584" y="1901952"/>
            <a:ext cx="2389632" cy="4343400"/>
          </a:xfrm>
          <a:prstGeom prst="roundRect">
            <a:avLst>
              <a:gd name="adj" fmla="val 5000"/>
            </a:avLst>
          </a:prstGeom>
          <a:solidFill>
            <a:srgbClr val="FFFFFF"/>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3148584" y="1901952"/>
            <a:ext cx="2389632" cy="4572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3276600" y="1901952"/>
            <a:ext cx="2133599" cy="457200"/>
          </a:xfrm>
          <a:prstGeom prst="rect">
            <a:avLst/>
          </a:prstGeom>
          <a:noFill/>
        </p:spPr>
        <p:txBody>
          <a:bodyPr wrap="square" anchor="ctr" lIns="0" rIns="0" tIns="0" bIns="0">
            <a:spAutoFit/>
          </a:bodyPr>
          <a:lstStyle/>
          <a:p>
            <a:pPr algn="l"/>
            <a:r>
              <a:rPr sz="1200" b="1" i="0">
                <a:solidFill>
                  <a:srgbClr val="FFFFFF"/>
                </a:solidFill>
                <a:latin typeface="Arial"/>
              </a:rPr>
              <a:t>Growth</a:t>
            </a:r>
          </a:p>
        </p:txBody>
      </p:sp>
      <p:sp>
        <p:nvSpPr>
          <p:cNvPr id="16" name="TextBox 15"/>
          <p:cNvSpPr txBox="1"/>
          <p:nvPr/>
        </p:nvSpPr>
        <p:spPr>
          <a:xfrm>
            <a:off x="3240024" y="2468880"/>
            <a:ext cx="2206752" cy="457200"/>
          </a:xfrm>
          <a:prstGeom prst="rect">
            <a:avLst/>
          </a:prstGeom>
          <a:noFill/>
        </p:spPr>
        <p:txBody>
          <a:bodyPr wrap="square" anchor="t" lIns="0" rIns="0" tIns="0" bIns="0">
            <a:spAutoFit/>
          </a:bodyPr>
          <a:lstStyle/>
          <a:p>
            <a:pPr algn="ctr"/>
            <a:r>
              <a:rPr sz="2200" b="1" i="0">
                <a:solidFill>
                  <a:srgbClr val="141413"/>
                </a:solidFill>
                <a:latin typeface="Georgia"/>
              </a:rPr>
              <a:t>$2,500/mo</a:t>
            </a:r>
          </a:p>
        </p:txBody>
      </p:sp>
      <p:sp>
        <p:nvSpPr>
          <p:cNvPr id="17" name="TextBox 16"/>
          <p:cNvSpPr txBox="1"/>
          <p:nvPr/>
        </p:nvSpPr>
        <p:spPr>
          <a:xfrm>
            <a:off x="3294888" y="2999232"/>
            <a:ext cx="2115312" cy="3611880"/>
          </a:xfrm>
          <a:prstGeom prst="rect">
            <a:avLst/>
          </a:prstGeom>
          <a:noFill/>
        </p:spPr>
        <p:txBody>
          <a:bodyPr wrap="square" anchor="t" lIns="0" rIns="0" tIns="0" bIns="0">
            <a:spAutoFit/>
          </a:bodyPr>
          <a:lstStyle/>
          <a:p>
            <a:pPr>
              <a:spcAft>
                <a:spcPts val="500"/>
              </a:spcAft>
            </a:pPr>
            <a:r>
              <a:rPr sz="1050" b="0" i="0">
                <a:solidFill>
                  <a:srgbClr val="5C6B4A"/>
                </a:solidFill>
                <a:latin typeface="Arial"/>
              </a:rPr>
              <a:t>•  </a:t>
            </a:r>
            <a:r>
              <a:rPr sz="1100" b="0" i="0">
                <a:solidFill>
                  <a:srgbClr val="4A4A47"/>
                </a:solidFill>
                <a:latin typeface="Arial"/>
              </a:rPr>
              <a:t>Multi-team</a:t>
            </a:r>
          </a:p>
          <a:p>
            <a:pPr>
              <a:spcAft>
                <a:spcPts val="500"/>
              </a:spcAft>
            </a:pPr>
            <a:r>
              <a:rPr sz="1050" b="0" i="0">
                <a:solidFill>
                  <a:srgbClr val="5C6B4A"/>
                </a:solidFill>
                <a:latin typeface="Arial"/>
              </a:rPr>
              <a:t>•  </a:t>
            </a:r>
            <a:r>
              <a:rPr sz="1100" b="0" i="0">
                <a:solidFill>
                  <a:srgbClr val="4A4A47"/>
                </a:solidFill>
                <a:latin typeface="Arial"/>
              </a:rPr>
              <a:t>Integrations + support</a:t>
            </a:r>
          </a:p>
        </p:txBody>
      </p:sp>
      <p:sp>
        <p:nvSpPr>
          <p:cNvPr id="18" name="Rounded Rectangle 17"/>
          <p:cNvSpPr/>
          <p:nvPr/>
        </p:nvSpPr>
        <p:spPr>
          <a:xfrm>
            <a:off x="5794248" y="1901952"/>
            <a:ext cx="2389632" cy="4343400"/>
          </a:xfrm>
          <a:prstGeom prst="roundRect">
            <a:avLst>
              <a:gd name="adj" fmla="val 5000"/>
            </a:avLst>
          </a:prstGeom>
          <a:solidFill>
            <a:srgbClr val="FFFFFF"/>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794248" y="1901952"/>
            <a:ext cx="2389632" cy="457200"/>
          </a:xfrm>
          <a:prstGeom prst="rect">
            <a:avLst/>
          </a:prstGeom>
          <a:solidFill>
            <a:srgbClr val="ED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5922264" y="1901952"/>
            <a:ext cx="2133599" cy="457200"/>
          </a:xfrm>
          <a:prstGeom prst="rect">
            <a:avLst/>
          </a:prstGeom>
          <a:noFill/>
        </p:spPr>
        <p:txBody>
          <a:bodyPr wrap="square" anchor="ctr" lIns="0" rIns="0" tIns="0" bIns="0">
            <a:spAutoFit/>
          </a:bodyPr>
          <a:lstStyle/>
          <a:p>
            <a:pPr algn="l"/>
            <a:r>
              <a:rPr sz="1200" b="1" i="0">
                <a:solidFill>
                  <a:srgbClr val="5C6B4A"/>
                </a:solidFill>
                <a:latin typeface="Arial"/>
              </a:rPr>
              <a:t>Enterprise</a:t>
            </a:r>
          </a:p>
        </p:txBody>
      </p:sp>
      <p:sp>
        <p:nvSpPr>
          <p:cNvPr id="21" name="TextBox 20"/>
          <p:cNvSpPr txBox="1"/>
          <p:nvPr/>
        </p:nvSpPr>
        <p:spPr>
          <a:xfrm>
            <a:off x="5885688" y="2468880"/>
            <a:ext cx="2206752" cy="457200"/>
          </a:xfrm>
          <a:prstGeom prst="rect">
            <a:avLst/>
          </a:prstGeom>
          <a:noFill/>
        </p:spPr>
        <p:txBody>
          <a:bodyPr wrap="square" anchor="t" lIns="0" rIns="0" tIns="0" bIns="0">
            <a:spAutoFit/>
          </a:bodyPr>
          <a:lstStyle/>
          <a:p>
            <a:pPr algn="ctr"/>
            <a:r>
              <a:rPr sz="2200" b="1" i="0">
                <a:solidFill>
                  <a:srgbClr val="141413"/>
                </a:solidFill>
                <a:latin typeface="Georgia"/>
              </a:rPr>
              <a:t>Custom</a:t>
            </a:r>
          </a:p>
        </p:txBody>
      </p:sp>
      <p:sp>
        <p:nvSpPr>
          <p:cNvPr id="22" name="TextBox 21"/>
          <p:cNvSpPr txBox="1"/>
          <p:nvPr/>
        </p:nvSpPr>
        <p:spPr>
          <a:xfrm>
            <a:off x="5940552" y="2999232"/>
            <a:ext cx="2115312" cy="3611880"/>
          </a:xfrm>
          <a:prstGeom prst="rect">
            <a:avLst/>
          </a:prstGeom>
          <a:noFill/>
        </p:spPr>
        <p:txBody>
          <a:bodyPr wrap="square" anchor="t" lIns="0" rIns="0" tIns="0" bIns="0">
            <a:spAutoFit/>
          </a:bodyPr>
          <a:lstStyle/>
          <a:p>
            <a:pPr>
              <a:spcAft>
                <a:spcPts val="500"/>
              </a:spcAft>
            </a:pPr>
            <a:r>
              <a:rPr sz="1050" b="0" i="0">
                <a:solidFill>
                  <a:srgbClr val="5C6B4A"/>
                </a:solidFill>
                <a:latin typeface="Arial"/>
              </a:rPr>
              <a:t>•  </a:t>
            </a:r>
            <a:r>
              <a:rPr sz="1100" b="0" i="0">
                <a:solidFill>
                  <a:srgbClr val="4A4A47"/>
                </a:solidFill>
                <a:latin typeface="Arial"/>
              </a:rPr>
              <a:t>SSO, security</a:t>
            </a:r>
          </a:p>
          <a:p>
            <a:pPr>
              <a:spcAft>
                <a:spcPts val="500"/>
              </a:spcAft>
            </a:pPr>
            <a:r>
              <a:rPr sz="1050" b="0" i="0">
                <a:solidFill>
                  <a:srgbClr val="5C6B4A"/>
                </a:solidFill>
                <a:latin typeface="Arial"/>
              </a:rPr>
              <a:t>•  </a:t>
            </a:r>
            <a:r>
              <a:rPr sz="1100" b="0" i="0">
                <a:solidFill>
                  <a:srgbClr val="4A4A47"/>
                </a:solidFill>
                <a:latin typeface="Arial"/>
              </a:rPr>
              <a:t>Annual, committed</a:t>
            </a:r>
          </a:p>
        </p:txBody>
      </p:sp>
      <p:sp>
        <p:nvSpPr>
          <p:cNvPr id="23" name="Rounded Rectangle 22"/>
          <p:cNvSpPr/>
          <p:nvPr/>
        </p:nvSpPr>
        <p:spPr>
          <a:xfrm>
            <a:off x="8366760" y="1901952"/>
            <a:ext cx="3319272" cy="4343400"/>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567928" y="2084832"/>
            <a:ext cx="2916936" cy="256032"/>
          </a:xfrm>
          <a:prstGeom prst="rect">
            <a:avLst/>
          </a:prstGeom>
          <a:noFill/>
        </p:spPr>
        <p:txBody>
          <a:bodyPr wrap="square" anchor="t" lIns="0" rIns="0" tIns="0" bIns="0">
            <a:spAutoFit/>
          </a:bodyPr>
          <a:lstStyle/>
          <a:p>
            <a:r>
              <a:rPr sz="1050" b="1" i="0" spc="120">
                <a:solidFill>
                  <a:srgbClr val="5C6B4A"/>
                </a:solidFill>
                <a:latin typeface="Arial"/>
              </a:rPr>
              <a:t>WHAT I LOOK FOR</a:t>
            </a:r>
          </a:p>
        </p:txBody>
      </p:sp>
      <p:sp>
        <p:nvSpPr>
          <p:cNvPr id="25" name="TextBox 24"/>
          <p:cNvSpPr txBox="1"/>
          <p:nvPr/>
        </p:nvSpPr>
        <p:spPr>
          <a:xfrm>
            <a:off x="8567928" y="2377440"/>
            <a:ext cx="2916936" cy="2377440"/>
          </a:xfrm>
          <a:prstGeom prst="rect">
            <a:avLst/>
          </a:prstGeom>
          <a:noFill/>
        </p:spPr>
        <p:txBody>
          <a:bodyPr wrap="square" anchor="t" lIns="0" rIns="0" tIns="0" bIns="0">
            <a:spAutoFit/>
          </a:bodyPr>
          <a:lstStyle/>
          <a:p>
            <a:pPr>
              <a:spcAft>
                <a:spcPts val="700"/>
              </a:spcAft>
            </a:pPr>
            <a:r>
              <a:rPr sz="1150" b="1" i="0">
                <a:solidFill>
                  <a:srgbClr val="C4793A"/>
                </a:solidFill>
                <a:latin typeface="Arial"/>
              </a:rPr>
              <a:t>•  </a:t>
            </a:r>
            <a:r>
              <a:rPr sz="1200" b="0" i="0">
                <a:solidFill>
                  <a:srgbClr val="4A4A47"/>
                </a:solidFill>
                <a:latin typeface="Arial"/>
              </a:rPr>
              <a:t>The pricing model and whether it matches how the customer gets value.</a:t>
            </a:r>
          </a:p>
          <a:p>
            <a:pPr>
              <a:spcAft>
                <a:spcPts val="700"/>
              </a:spcAft>
            </a:pPr>
            <a:r>
              <a:rPr sz="1150" b="1" i="0">
                <a:solidFill>
                  <a:srgbClr val="C4793A"/>
                </a:solidFill>
                <a:latin typeface="Arial"/>
              </a:rPr>
              <a:t>•  </a:t>
            </a:r>
            <a:r>
              <a:rPr sz="1200" b="0" i="0">
                <a:solidFill>
                  <a:srgbClr val="4A4A47"/>
                </a:solidFill>
                <a:latin typeface="Arial"/>
              </a:rPr>
              <a:t>Pricing power: room to raise price without losing the customer.</a:t>
            </a:r>
          </a:p>
          <a:p>
            <a:pPr>
              <a:spcAft>
                <a:spcPts val="700"/>
              </a:spcAft>
            </a:pPr>
            <a:r>
              <a:rPr sz="1150" b="1" i="0">
                <a:solidFill>
                  <a:srgbClr val="C4793A"/>
                </a:solidFill>
                <a:latin typeface="Arial"/>
              </a:rPr>
              <a:t>•  </a:t>
            </a:r>
            <a:r>
              <a:rPr sz="1200" b="0" i="0">
                <a:solidFill>
                  <a:srgbClr val="4A4A47"/>
                </a:solidFill>
                <a:latin typeface="Arial"/>
              </a:rPr>
              <a:t>How pricing compares to the alternative the customer uses today.</a:t>
            </a:r>
          </a:p>
        </p:txBody>
      </p:sp>
      <p:sp>
        <p:nvSpPr>
          <p:cNvPr id="26" name="Rectangle 25"/>
          <p:cNvSpPr/>
          <p:nvPr/>
        </p:nvSpPr>
        <p:spPr>
          <a:xfrm>
            <a:off x="8567928" y="4672584"/>
            <a:ext cx="2916936" cy="18288"/>
          </a:xfrm>
          <a:prstGeom prst="rect">
            <a:avLst/>
          </a:prstGeom>
          <a:solidFill>
            <a:srgbClr val="D5D2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8567928" y="4828032"/>
            <a:ext cx="2916936" cy="256032"/>
          </a:xfrm>
          <a:prstGeom prst="rect">
            <a:avLst/>
          </a:prstGeom>
          <a:noFill/>
        </p:spPr>
        <p:txBody>
          <a:bodyPr wrap="square" anchor="t" lIns="0" rIns="0" tIns="0" bIns="0">
            <a:spAutoFit/>
          </a:bodyPr>
          <a:lstStyle/>
          <a:p>
            <a:r>
              <a:rPr sz="1050" b="1" i="0" spc="120">
                <a:solidFill>
                  <a:srgbClr val="C4793A"/>
                </a:solidFill>
                <a:latin typeface="Arial"/>
              </a:rPr>
              <a:t>THE QUESTION IN MY HEAD</a:t>
            </a:r>
          </a:p>
        </p:txBody>
      </p:sp>
      <p:sp>
        <p:nvSpPr>
          <p:cNvPr id="28" name="TextBox 27"/>
          <p:cNvSpPr txBox="1"/>
          <p:nvPr/>
        </p:nvSpPr>
        <p:spPr>
          <a:xfrm>
            <a:off x="8567928" y="5148072"/>
            <a:ext cx="2916936" cy="1005840"/>
          </a:xfrm>
          <a:prstGeom prst="rect">
            <a:avLst/>
          </a:prstGeom>
          <a:noFill/>
        </p:spPr>
        <p:txBody>
          <a:bodyPr wrap="square" anchor="t" lIns="0" rIns="0" tIns="0" bIns="0">
            <a:spAutoFit/>
          </a:bodyPr>
          <a:lstStyle/>
          <a:p>
            <a:pPr algn="l"/>
            <a:r>
              <a:rPr sz="1300" b="0" i="1">
                <a:solidFill>
                  <a:srgbClr val="141413"/>
                </a:solidFill>
                <a:latin typeface="Georgia"/>
              </a:rPr>
              <a:t>Could they double the price and keep most of their customers?</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4141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2651760"/>
            <a:ext cx="10515600" cy="365760"/>
          </a:xfrm>
          <a:prstGeom prst="rect">
            <a:avLst/>
          </a:prstGeom>
          <a:noFill/>
        </p:spPr>
        <p:txBody>
          <a:bodyPr wrap="square" anchor="t" lIns="0" rIns="0" tIns="0" bIns="0">
            <a:spAutoFit/>
          </a:bodyPr>
          <a:lstStyle/>
          <a:p>
            <a:r>
              <a:rPr sz="1500" b="1" i="0" spc="240">
                <a:solidFill>
                  <a:srgbClr val="C4793A"/>
                </a:solidFill>
                <a:latin typeface="Arial"/>
              </a:rPr>
              <a:t>TRACTION</a:t>
            </a:r>
          </a:p>
        </p:txBody>
      </p:sp>
      <p:sp>
        <p:nvSpPr>
          <p:cNvPr id="5" name="TextBox 4"/>
          <p:cNvSpPr txBox="1"/>
          <p:nvPr/>
        </p:nvSpPr>
        <p:spPr>
          <a:xfrm>
            <a:off x="804672" y="3108960"/>
            <a:ext cx="10607040" cy="1097280"/>
          </a:xfrm>
          <a:prstGeom prst="rect">
            <a:avLst/>
          </a:prstGeom>
          <a:noFill/>
        </p:spPr>
        <p:txBody>
          <a:bodyPr wrap="square" anchor="t" lIns="0" rIns="0" tIns="0" bIns="0">
            <a:spAutoFit/>
          </a:bodyPr>
          <a:lstStyle/>
          <a:p>
            <a:r>
              <a:rPr sz="4400" b="1" i="0">
                <a:solidFill>
                  <a:srgbClr val="ECEAE2"/>
                </a:solidFill>
                <a:latin typeface="Georgia"/>
              </a:rPr>
              <a:t>Traction</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9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292608"/>
            <a:ext cx="8686800" cy="274320"/>
          </a:xfrm>
          <a:prstGeom prst="rect">
            <a:avLst/>
          </a:prstGeom>
          <a:noFill/>
        </p:spPr>
        <p:txBody>
          <a:bodyPr wrap="square" anchor="t" lIns="0" rIns="0" tIns="0" bIns="0">
            <a:spAutoFit/>
          </a:bodyPr>
          <a:lstStyle/>
          <a:p>
            <a:r>
              <a:rPr sz="1100" b="1" i="0" spc="130">
                <a:solidFill>
                  <a:srgbClr val="C4793A"/>
                </a:solidFill>
                <a:latin typeface="Arial"/>
              </a:rPr>
              <a:t>TRACTION   ·   SECTION 20</a:t>
            </a:r>
          </a:p>
        </p:txBody>
      </p:sp>
      <p:sp>
        <p:nvSpPr>
          <p:cNvPr id="5" name="TextBox 4"/>
          <p:cNvSpPr txBox="1"/>
          <p:nvPr/>
        </p:nvSpPr>
        <p:spPr>
          <a:xfrm>
            <a:off x="502920" y="548640"/>
            <a:ext cx="7680960" cy="548640"/>
          </a:xfrm>
          <a:prstGeom prst="rect">
            <a:avLst/>
          </a:prstGeom>
          <a:noFill/>
        </p:spPr>
        <p:txBody>
          <a:bodyPr wrap="square" anchor="t" lIns="0" rIns="0" tIns="0" bIns="0">
            <a:spAutoFit/>
          </a:bodyPr>
          <a:lstStyle/>
          <a:p>
            <a:pPr algn="l"/>
            <a:r>
              <a:rPr sz="2600" b="1" i="0">
                <a:solidFill>
                  <a:srgbClr val="141413"/>
                </a:solidFill>
                <a:latin typeface="Georgia"/>
              </a:rPr>
              <a:t>Sales: Revenue Pathways</a:t>
            </a:r>
          </a:p>
        </p:txBody>
      </p:sp>
      <p:sp>
        <p:nvSpPr>
          <p:cNvPr id="6" name="TextBox 5"/>
          <p:cNvSpPr txBox="1"/>
          <p:nvPr/>
        </p:nvSpPr>
        <p:spPr>
          <a:xfrm>
            <a:off x="521207" y="1188720"/>
            <a:ext cx="7680960" cy="457200"/>
          </a:xfrm>
          <a:prstGeom prst="rect">
            <a:avLst/>
          </a:prstGeom>
          <a:noFill/>
        </p:spPr>
        <p:txBody>
          <a:bodyPr wrap="square" anchor="t" lIns="0" rIns="0" tIns="0" bIns="0">
            <a:spAutoFit/>
          </a:bodyPr>
          <a:lstStyle/>
          <a:p>
            <a:pPr algn="l"/>
            <a:r>
              <a:rPr sz="1350" b="0" i="1">
                <a:solidFill>
                  <a:srgbClr val="5C6B4A"/>
                </a:solidFill>
                <a:latin typeface="Arial"/>
              </a:rPr>
              <a:t>Every way the company makes money, and how the streams reinforce each other.</a:t>
            </a:r>
          </a:p>
        </p:txBody>
      </p:sp>
      <p:sp>
        <p:nvSpPr>
          <p:cNvPr id="7" name="TextBox 6"/>
          <p:cNvSpPr txBox="1"/>
          <p:nvPr/>
        </p:nvSpPr>
        <p:spPr>
          <a:xfrm>
            <a:off x="521207" y="1627632"/>
            <a:ext cx="7680960" cy="256032"/>
          </a:xfrm>
          <a:prstGeom prst="rect">
            <a:avLst/>
          </a:prstGeom>
          <a:noFill/>
        </p:spPr>
        <p:txBody>
          <a:bodyPr wrap="square" anchor="t" lIns="0" rIns="0" tIns="0" bIns="0">
            <a:spAutoFit/>
          </a:bodyPr>
          <a:lstStyle/>
          <a:p>
            <a:r>
              <a:rPr sz="950" b="1" i="0" spc="120">
                <a:solidFill>
                  <a:srgbClr val="C4793A"/>
                </a:solidFill>
                <a:latin typeface="Arial"/>
              </a:rPr>
              <a:t>HOW I'D REPRESENT IT  ·  ILLUSTRATIVE</a:t>
            </a:r>
          </a:p>
        </p:txBody>
      </p:sp>
      <p:sp>
        <p:nvSpPr>
          <p:cNvPr id="8" name="Rounded Rectangle 7"/>
          <p:cNvSpPr/>
          <p:nvPr/>
        </p:nvSpPr>
        <p:spPr>
          <a:xfrm>
            <a:off x="502920" y="1901952"/>
            <a:ext cx="2389632" cy="4343400"/>
          </a:xfrm>
          <a:prstGeom prst="roundRect">
            <a:avLst>
              <a:gd name="adj" fmla="val 5000"/>
            </a:avLst>
          </a:prstGeom>
          <a:solidFill>
            <a:srgbClr val="FFFFFF"/>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502920" y="1901952"/>
            <a:ext cx="2389632" cy="457200"/>
          </a:xfrm>
          <a:prstGeom prst="rect">
            <a:avLst/>
          </a:prstGeom>
          <a:solidFill>
            <a:srgbClr val="ED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0936" y="1901952"/>
            <a:ext cx="2133599" cy="457200"/>
          </a:xfrm>
          <a:prstGeom prst="rect">
            <a:avLst/>
          </a:prstGeom>
          <a:noFill/>
        </p:spPr>
        <p:txBody>
          <a:bodyPr wrap="square" anchor="ctr" lIns="0" rIns="0" tIns="0" bIns="0">
            <a:spAutoFit/>
          </a:bodyPr>
          <a:lstStyle/>
          <a:p>
            <a:pPr algn="l"/>
            <a:r>
              <a:rPr sz="1200" b="1" i="0">
                <a:solidFill>
                  <a:srgbClr val="5C6B4A"/>
                </a:solidFill>
                <a:latin typeface="Arial"/>
              </a:rPr>
              <a:t>Core SaaS</a:t>
            </a:r>
          </a:p>
        </p:txBody>
      </p:sp>
      <p:sp>
        <p:nvSpPr>
          <p:cNvPr id="11" name="TextBox 10"/>
          <p:cNvSpPr txBox="1"/>
          <p:nvPr/>
        </p:nvSpPr>
        <p:spPr>
          <a:xfrm>
            <a:off x="594360" y="2468880"/>
            <a:ext cx="2206752" cy="457200"/>
          </a:xfrm>
          <a:prstGeom prst="rect">
            <a:avLst/>
          </a:prstGeom>
          <a:noFill/>
        </p:spPr>
        <p:txBody>
          <a:bodyPr wrap="square" anchor="t" lIns="0" rIns="0" tIns="0" bIns="0">
            <a:spAutoFit/>
          </a:bodyPr>
          <a:lstStyle/>
          <a:p>
            <a:pPr algn="ctr"/>
            <a:r>
              <a:rPr sz="2200" b="1" i="0">
                <a:solidFill>
                  <a:srgbClr val="141413"/>
                </a:solidFill>
                <a:latin typeface="Georgia"/>
              </a:rPr>
              <a:t>70%</a:t>
            </a:r>
          </a:p>
        </p:txBody>
      </p:sp>
      <p:sp>
        <p:nvSpPr>
          <p:cNvPr id="12" name="TextBox 11"/>
          <p:cNvSpPr txBox="1"/>
          <p:nvPr/>
        </p:nvSpPr>
        <p:spPr>
          <a:xfrm>
            <a:off x="649224" y="2999232"/>
            <a:ext cx="2115312" cy="3611880"/>
          </a:xfrm>
          <a:prstGeom prst="rect">
            <a:avLst/>
          </a:prstGeom>
          <a:noFill/>
        </p:spPr>
        <p:txBody>
          <a:bodyPr wrap="square" anchor="t" lIns="0" rIns="0" tIns="0" bIns="0">
            <a:spAutoFit/>
          </a:bodyPr>
          <a:lstStyle/>
          <a:p>
            <a:pPr>
              <a:spcAft>
                <a:spcPts val="500"/>
              </a:spcAft>
            </a:pPr>
            <a:r>
              <a:rPr sz="1050" b="0" i="0">
                <a:solidFill>
                  <a:srgbClr val="5C6B4A"/>
                </a:solidFill>
                <a:latin typeface="Arial"/>
              </a:rPr>
              <a:t>•  </a:t>
            </a:r>
            <a:r>
              <a:rPr sz="1100" b="0" i="0">
                <a:solidFill>
                  <a:srgbClr val="4A4A47"/>
                </a:solidFill>
                <a:latin typeface="Arial"/>
              </a:rPr>
              <a:t>Subscription per seat</a:t>
            </a:r>
          </a:p>
          <a:p>
            <a:pPr>
              <a:spcAft>
                <a:spcPts val="500"/>
              </a:spcAft>
            </a:pPr>
            <a:r>
              <a:rPr sz="1050" b="0" i="0">
                <a:solidFill>
                  <a:srgbClr val="5C6B4A"/>
                </a:solidFill>
                <a:latin typeface="Arial"/>
              </a:rPr>
              <a:t>•  </a:t>
            </a:r>
            <a:r>
              <a:rPr sz="1100" b="0" i="0">
                <a:solidFill>
                  <a:srgbClr val="4A4A47"/>
                </a:solidFill>
                <a:latin typeface="Arial"/>
              </a:rPr>
              <a:t>Proven</a:t>
            </a:r>
          </a:p>
        </p:txBody>
      </p:sp>
      <p:sp>
        <p:nvSpPr>
          <p:cNvPr id="13" name="Rounded Rectangle 12"/>
          <p:cNvSpPr/>
          <p:nvPr/>
        </p:nvSpPr>
        <p:spPr>
          <a:xfrm>
            <a:off x="3148584" y="1901952"/>
            <a:ext cx="2389632" cy="4343400"/>
          </a:xfrm>
          <a:prstGeom prst="roundRect">
            <a:avLst>
              <a:gd name="adj" fmla="val 5000"/>
            </a:avLst>
          </a:prstGeom>
          <a:solidFill>
            <a:srgbClr val="FFFFFF"/>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3148584" y="1901952"/>
            <a:ext cx="2389632" cy="457200"/>
          </a:xfrm>
          <a:prstGeom prst="rect">
            <a:avLst/>
          </a:prstGeom>
          <a:solidFill>
            <a:srgbClr val="EDF0E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3276600" y="1901952"/>
            <a:ext cx="2133599" cy="457200"/>
          </a:xfrm>
          <a:prstGeom prst="rect">
            <a:avLst/>
          </a:prstGeom>
          <a:noFill/>
        </p:spPr>
        <p:txBody>
          <a:bodyPr wrap="square" anchor="ctr" lIns="0" rIns="0" tIns="0" bIns="0">
            <a:spAutoFit/>
          </a:bodyPr>
          <a:lstStyle/>
          <a:p>
            <a:pPr algn="l"/>
            <a:r>
              <a:rPr sz="1200" b="1" i="0">
                <a:solidFill>
                  <a:srgbClr val="5C6B4A"/>
                </a:solidFill>
                <a:latin typeface="Arial"/>
              </a:rPr>
              <a:t>Services</a:t>
            </a:r>
          </a:p>
        </p:txBody>
      </p:sp>
      <p:sp>
        <p:nvSpPr>
          <p:cNvPr id="16" name="TextBox 15"/>
          <p:cNvSpPr txBox="1"/>
          <p:nvPr/>
        </p:nvSpPr>
        <p:spPr>
          <a:xfrm>
            <a:off x="3240024" y="2468880"/>
            <a:ext cx="2206752" cy="457200"/>
          </a:xfrm>
          <a:prstGeom prst="rect">
            <a:avLst/>
          </a:prstGeom>
          <a:noFill/>
        </p:spPr>
        <p:txBody>
          <a:bodyPr wrap="square" anchor="t" lIns="0" rIns="0" tIns="0" bIns="0">
            <a:spAutoFit/>
          </a:bodyPr>
          <a:lstStyle/>
          <a:p>
            <a:pPr algn="ctr"/>
            <a:r>
              <a:rPr sz="2200" b="1" i="0">
                <a:solidFill>
                  <a:srgbClr val="141413"/>
                </a:solidFill>
                <a:latin typeface="Georgia"/>
              </a:rPr>
              <a:t>20%</a:t>
            </a:r>
          </a:p>
        </p:txBody>
      </p:sp>
      <p:sp>
        <p:nvSpPr>
          <p:cNvPr id="17" name="TextBox 16"/>
          <p:cNvSpPr txBox="1"/>
          <p:nvPr/>
        </p:nvSpPr>
        <p:spPr>
          <a:xfrm>
            <a:off x="3294888" y="2999232"/>
            <a:ext cx="2115312" cy="3611880"/>
          </a:xfrm>
          <a:prstGeom prst="rect">
            <a:avLst/>
          </a:prstGeom>
          <a:noFill/>
        </p:spPr>
        <p:txBody>
          <a:bodyPr wrap="square" anchor="t" lIns="0" rIns="0" tIns="0" bIns="0">
            <a:spAutoFit/>
          </a:bodyPr>
          <a:lstStyle/>
          <a:p>
            <a:pPr>
              <a:spcAft>
                <a:spcPts val="500"/>
              </a:spcAft>
            </a:pPr>
            <a:r>
              <a:rPr sz="1050" b="0" i="0">
                <a:solidFill>
                  <a:srgbClr val="5C6B4A"/>
                </a:solidFill>
                <a:latin typeface="Arial"/>
              </a:rPr>
              <a:t>•  </a:t>
            </a:r>
            <a:r>
              <a:rPr sz="1100" b="0" i="0">
                <a:solidFill>
                  <a:srgbClr val="4A4A47"/>
                </a:solidFill>
                <a:latin typeface="Arial"/>
              </a:rPr>
              <a:t>Implementation + attach</a:t>
            </a:r>
          </a:p>
          <a:p>
            <a:pPr>
              <a:spcAft>
                <a:spcPts val="500"/>
              </a:spcAft>
            </a:pPr>
            <a:r>
              <a:rPr sz="1050" b="0" i="0">
                <a:solidFill>
                  <a:srgbClr val="5C6B4A"/>
                </a:solidFill>
                <a:latin typeface="Arial"/>
              </a:rPr>
              <a:t>•  </a:t>
            </a:r>
            <a:r>
              <a:rPr sz="1100" b="0" i="0">
                <a:solidFill>
                  <a:srgbClr val="4A4A47"/>
                </a:solidFill>
                <a:latin typeface="Arial"/>
              </a:rPr>
              <a:t>Proven</a:t>
            </a:r>
          </a:p>
        </p:txBody>
      </p:sp>
      <p:sp>
        <p:nvSpPr>
          <p:cNvPr id="18" name="Rounded Rectangle 17"/>
          <p:cNvSpPr/>
          <p:nvPr/>
        </p:nvSpPr>
        <p:spPr>
          <a:xfrm>
            <a:off x="5794248" y="1901952"/>
            <a:ext cx="2389632" cy="4343400"/>
          </a:xfrm>
          <a:prstGeom prst="roundRect">
            <a:avLst>
              <a:gd name="adj" fmla="val 5000"/>
            </a:avLst>
          </a:prstGeom>
          <a:solidFill>
            <a:srgbClr val="FFFFFF"/>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794248" y="1901952"/>
            <a:ext cx="2389632" cy="4572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5922264" y="1901952"/>
            <a:ext cx="2133599" cy="457200"/>
          </a:xfrm>
          <a:prstGeom prst="rect">
            <a:avLst/>
          </a:prstGeom>
          <a:noFill/>
        </p:spPr>
        <p:txBody>
          <a:bodyPr wrap="square" anchor="ctr" lIns="0" rIns="0" tIns="0" bIns="0">
            <a:spAutoFit/>
          </a:bodyPr>
          <a:lstStyle/>
          <a:p>
            <a:pPr algn="l"/>
            <a:r>
              <a:rPr sz="1200" b="1" i="0">
                <a:solidFill>
                  <a:srgbClr val="FFFFFF"/>
                </a:solidFill>
                <a:latin typeface="Arial"/>
              </a:rPr>
              <a:t>Platform</a:t>
            </a:r>
          </a:p>
        </p:txBody>
      </p:sp>
      <p:sp>
        <p:nvSpPr>
          <p:cNvPr id="21" name="TextBox 20"/>
          <p:cNvSpPr txBox="1"/>
          <p:nvPr/>
        </p:nvSpPr>
        <p:spPr>
          <a:xfrm>
            <a:off x="5885688" y="2468880"/>
            <a:ext cx="2206752" cy="457200"/>
          </a:xfrm>
          <a:prstGeom prst="rect">
            <a:avLst/>
          </a:prstGeom>
          <a:noFill/>
        </p:spPr>
        <p:txBody>
          <a:bodyPr wrap="square" anchor="t" lIns="0" rIns="0" tIns="0" bIns="0">
            <a:spAutoFit/>
          </a:bodyPr>
          <a:lstStyle/>
          <a:p>
            <a:pPr algn="ctr"/>
            <a:r>
              <a:rPr sz="2200" b="1" i="0">
                <a:solidFill>
                  <a:srgbClr val="141413"/>
                </a:solidFill>
                <a:latin typeface="Georgia"/>
              </a:rPr>
              <a:t>10%</a:t>
            </a:r>
          </a:p>
        </p:txBody>
      </p:sp>
      <p:sp>
        <p:nvSpPr>
          <p:cNvPr id="22" name="TextBox 21"/>
          <p:cNvSpPr txBox="1"/>
          <p:nvPr/>
        </p:nvSpPr>
        <p:spPr>
          <a:xfrm>
            <a:off x="5940552" y="2999232"/>
            <a:ext cx="2115312" cy="3611880"/>
          </a:xfrm>
          <a:prstGeom prst="rect">
            <a:avLst/>
          </a:prstGeom>
          <a:noFill/>
        </p:spPr>
        <p:txBody>
          <a:bodyPr wrap="square" anchor="t" lIns="0" rIns="0" tIns="0" bIns="0">
            <a:spAutoFit/>
          </a:bodyPr>
          <a:lstStyle/>
          <a:p>
            <a:pPr>
              <a:spcAft>
                <a:spcPts val="500"/>
              </a:spcAft>
            </a:pPr>
            <a:r>
              <a:rPr sz="1050" b="0" i="0">
                <a:solidFill>
                  <a:srgbClr val="5C6B4A"/>
                </a:solidFill>
                <a:latin typeface="Arial"/>
              </a:rPr>
              <a:t>•  </a:t>
            </a:r>
            <a:r>
              <a:rPr sz="1100" b="0" i="0">
                <a:solidFill>
                  <a:srgbClr val="4A4A47"/>
                </a:solidFill>
                <a:latin typeface="Arial"/>
              </a:rPr>
              <a:t>Take-rate / usage</a:t>
            </a:r>
          </a:p>
          <a:p>
            <a:pPr>
              <a:spcAft>
                <a:spcPts val="500"/>
              </a:spcAft>
            </a:pPr>
            <a:r>
              <a:rPr sz="1050" b="0" i="0">
                <a:solidFill>
                  <a:srgbClr val="5C6B4A"/>
                </a:solidFill>
                <a:latin typeface="Arial"/>
              </a:rPr>
              <a:t>•  </a:t>
            </a:r>
            <a:r>
              <a:rPr sz="1100" b="0" i="0">
                <a:solidFill>
                  <a:srgbClr val="4A4A47"/>
                </a:solidFill>
                <a:latin typeface="Arial"/>
              </a:rPr>
              <a:t>Hypothesis</a:t>
            </a:r>
          </a:p>
        </p:txBody>
      </p:sp>
      <p:sp>
        <p:nvSpPr>
          <p:cNvPr id="23" name="Rounded Rectangle 22"/>
          <p:cNvSpPr/>
          <p:nvPr/>
        </p:nvSpPr>
        <p:spPr>
          <a:xfrm>
            <a:off x="8366760" y="1901952"/>
            <a:ext cx="3319272" cy="4343400"/>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8567928" y="2084832"/>
            <a:ext cx="2916936" cy="256032"/>
          </a:xfrm>
          <a:prstGeom prst="rect">
            <a:avLst/>
          </a:prstGeom>
          <a:noFill/>
        </p:spPr>
        <p:txBody>
          <a:bodyPr wrap="square" anchor="t" lIns="0" rIns="0" tIns="0" bIns="0">
            <a:spAutoFit/>
          </a:bodyPr>
          <a:lstStyle/>
          <a:p>
            <a:r>
              <a:rPr sz="1050" b="1" i="0" spc="120">
                <a:solidFill>
                  <a:srgbClr val="5C6B4A"/>
                </a:solidFill>
                <a:latin typeface="Arial"/>
              </a:rPr>
              <a:t>WHAT I LOOK FOR</a:t>
            </a:r>
          </a:p>
        </p:txBody>
      </p:sp>
      <p:sp>
        <p:nvSpPr>
          <p:cNvPr id="25" name="TextBox 24"/>
          <p:cNvSpPr txBox="1"/>
          <p:nvPr/>
        </p:nvSpPr>
        <p:spPr>
          <a:xfrm>
            <a:off x="8567928" y="2377440"/>
            <a:ext cx="2916936" cy="2377440"/>
          </a:xfrm>
          <a:prstGeom prst="rect">
            <a:avLst/>
          </a:prstGeom>
          <a:noFill/>
        </p:spPr>
        <p:txBody>
          <a:bodyPr wrap="square" anchor="t" lIns="0" rIns="0" tIns="0" bIns="0">
            <a:spAutoFit/>
          </a:bodyPr>
          <a:lstStyle/>
          <a:p>
            <a:pPr>
              <a:spcAft>
                <a:spcPts val="700"/>
              </a:spcAft>
            </a:pPr>
            <a:r>
              <a:rPr sz="1150" b="1" i="0">
                <a:solidFill>
                  <a:srgbClr val="C4793A"/>
                </a:solidFill>
                <a:latin typeface="Arial"/>
              </a:rPr>
              <a:t>•  </a:t>
            </a:r>
            <a:r>
              <a:rPr sz="1200" b="0" i="0">
                <a:solidFill>
                  <a:srgbClr val="4A4A47"/>
                </a:solidFill>
                <a:latin typeface="Arial"/>
              </a:rPr>
              <a:t>Each distinct revenue stream and how it earns.</a:t>
            </a:r>
          </a:p>
          <a:p>
            <a:pPr>
              <a:spcAft>
                <a:spcPts val="700"/>
              </a:spcAft>
            </a:pPr>
            <a:r>
              <a:rPr sz="1150" b="1" i="0">
                <a:solidFill>
                  <a:srgbClr val="C4793A"/>
                </a:solidFill>
                <a:latin typeface="Arial"/>
              </a:rPr>
              <a:t>•  </a:t>
            </a:r>
            <a:r>
              <a:rPr sz="1200" b="0" i="0">
                <a:solidFill>
                  <a:srgbClr val="4A4A47"/>
                </a:solidFill>
                <a:latin typeface="Arial"/>
              </a:rPr>
              <a:t>Which stream is proven and which is still a hypothesis.</a:t>
            </a:r>
          </a:p>
          <a:p>
            <a:pPr>
              <a:spcAft>
                <a:spcPts val="700"/>
              </a:spcAft>
            </a:pPr>
            <a:r>
              <a:rPr sz="1150" b="1" i="0">
                <a:solidFill>
                  <a:srgbClr val="C4793A"/>
                </a:solidFill>
                <a:latin typeface="Arial"/>
              </a:rPr>
              <a:t>•  </a:t>
            </a:r>
            <a:r>
              <a:rPr sz="1200" b="0" i="0">
                <a:solidFill>
                  <a:srgbClr val="4A4A47"/>
                </a:solidFill>
                <a:latin typeface="Arial"/>
              </a:rPr>
              <a:t>Whether the streams compound or compete for the same scarce focus.</a:t>
            </a:r>
          </a:p>
        </p:txBody>
      </p:sp>
      <p:sp>
        <p:nvSpPr>
          <p:cNvPr id="26" name="Rectangle 25"/>
          <p:cNvSpPr/>
          <p:nvPr/>
        </p:nvSpPr>
        <p:spPr>
          <a:xfrm>
            <a:off x="8567928" y="4672584"/>
            <a:ext cx="2916936" cy="18288"/>
          </a:xfrm>
          <a:prstGeom prst="rect">
            <a:avLst/>
          </a:prstGeom>
          <a:solidFill>
            <a:srgbClr val="D5D2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8567928" y="4828032"/>
            <a:ext cx="2916936" cy="256032"/>
          </a:xfrm>
          <a:prstGeom prst="rect">
            <a:avLst/>
          </a:prstGeom>
          <a:noFill/>
        </p:spPr>
        <p:txBody>
          <a:bodyPr wrap="square" anchor="t" lIns="0" rIns="0" tIns="0" bIns="0">
            <a:spAutoFit/>
          </a:bodyPr>
          <a:lstStyle/>
          <a:p>
            <a:r>
              <a:rPr sz="1050" b="1" i="0" spc="120">
                <a:solidFill>
                  <a:srgbClr val="C4793A"/>
                </a:solidFill>
                <a:latin typeface="Arial"/>
              </a:rPr>
              <a:t>THE QUESTION IN MY HEAD</a:t>
            </a:r>
          </a:p>
        </p:txBody>
      </p:sp>
      <p:sp>
        <p:nvSpPr>
          <p:cNvPr id="28" name="TextBox 27"/>
          <p:cNvSpPr txBox="1"/>
          <p:nvPr/>
        </p:nvSpPr>
        <p:spPr>
          <a:xfrm>
            <a:off x="8567928" y="5148072"/>
            <a:ext cx="2916936" cy="1005840"/>
          </a:xfrm>
          <a:prstGeom prst="rect">
            <a:avLst/>
          </a:prstGeom>
          <a:noFill/>
        </p:spPr>
        <p:txBody>
          <a:bodyPr wrap="square" anchor="t" lIns="0" rIns="0" tIns="0" bIns="0">
            <a:spAutoFit/>
          </a:bodyPr>
          <a:lstStyle/>
          <a:p>
            <a:pPr algn="l"/>
            <a:r>
              <a:rPr sz="1300" b="0" i="1">
                <a:solidFill>
                  <a:srgbClr val="141413"/>
                </a:solidFill>
                <a:latin typeface="Georgia"/>
              </a:rPr>
              <a:t>Which of these revenue lines is real, and which is a slide?</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9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292608"/>
            <a:ext cx="8686800" cy="274320"/>
          </a:xfrm>
          <a:prstGeom prst="rect">
            <a:avLst/>
          </a:prstGeom>
          <a:noFill/>
        </p:spPr>
        <p:txBody>
          <a:bodyPr wrap="square" anchor="t" lIns="0" rIns="0" tIns="0" bIns="0">
            <a:spAutoFit/>
          </a:bodyPr>
          <a:lstStyle/>
          <a:p>
            <a:r>
              <a:rPr sz="1100" b="1" i="0" spc="130">
                <a:solidFill>
                  <a:srgbClr val="C4793A"/>
                </a:solidFill>
                <a:latin typeface="Arial"/>
              </a:rPr>
              <a:t>TRACTION   ·   SECTION 21</a:t>
            </a:r>
          </a:p>
        </p:txBody>
      </p:sp>
      <p:sp>
        <p:nvSpPr>
          <p:cNvPr id="5" name="TextBox 4"/>
          <p:cNvSpPr txBox="1"/>
          <p:nvPr/>
        </p:nvSpPr>
        <p:spPr>
          <a:xfrm>
            <a:off x="502920" y="548640"/>
            <a:ext cx="7680960" cy="548640"/>
          </a:xfrm>
          <a:prstGeom prst="rect">
            <a:avLst/>
          </a:prstGeom>
          <a:noFill/>
        </p:spPr>
        <p:txBody>
          <a:bodyPr wrap="square" anchor="t" lIns="0" rIns="0" tIns="0" bIns="0">
            <a:spAutoFit/>
          </a:bodyPr>
          <a:lstStyle/>
          <a:p>
            <a:pPr algn="l"/>
            <a:r>
              <a:rPr sz="2600" b="1" i="0">
                <a:solidFill>
                  <a:srgbClr val="141413"/>
                </a:solidFill>
                <a:latin typeface="Georgia"/>
              </a:rPr>
              <a:t>Sales: Traction</a:t>
            </a:r>
          </a:p>
        </p:txBody>
      </p:sp>
      <p:sp>
        <p:nvSpPr>
          <p:cNvPr id="6" name="TextBox 5"/>
          <p:cNvSpPr txBox="1"/>
          <p:nvPr/>
        </p:nvSpPr>
        <p:spPr>
          <a:xfrm>
            <a:off x="521207" y="1188720"/>
            <a:ext cx="7680960" cy="457200"/>
          </a:xfrm>
          <a:prstGeom prst="rect">
            <a:avLst/>
          </a:prstGeom>
          <a:noFill/>
        </p:spPr>
        <p:txBody>
          <a:bodyPr wrap="square" anchor="t" lIns="0" rIns="0" tIns="0" bIns="0">
            <a:spAutoFit/>
          </a:bodyPr>
          <a:lstStyle/>
          <a:p>
            <a:pPr algn="l"/>
            <a:r>
              <a:rPr sz="1350" b="0" i="1">
                <a:solidFill>
                  <a:srgbClr val="5C6B4A"/>
                </a:solidFill>
                <a:latin typeface="Arial"/>
              </a:rPr>
              <a:t>The proof of momentum: revenue, growth, and the hero numbers that anchor the case.</a:t>
            </a:r>
          </a:p>
        </p:txBody>
      </p:sp>
      <p:sp>
        <p:nvSpPr>
          <p:cNvPr id="7" name="TextBox 6"/>
          <p:cNvSpPr txBox="1"/>
          <p:nvPr/>
        </p:nvSpPr>
        <p:spPr>
          <a:xfrm>
            <a:off x="521207" y="1627632"/>
            <a:ext cx="7680960" cy="256032"/>
          </a:xfrm>
          <a:prstGeom prst="rect">
            <a:avLst/>
          </a:prstGeom>
          <a:noFill/>
        </p:spPr>
        <p:txBody>
          <a:bodyPr wrap="square" anchor="t" lIns="0" rIns="0" tIns="0" bIns="0">
            <a:spAutoFit/>
          </a:bodyPr>
          <a:lstStyle/>
          <a:p>
            <a:r>
              <a:rPr sz="950" b="1" i="0" spc="120">
                <a:solidFill>
                  <a:srgbClr val="C4793A"/>
                </a:solidFill>
                <a:latin typeface="Arial"/>
              </a:rPr>
              <a:t>HOW I'D REPRESENT IT  ·  ILLUSTRATIVE</a:t>
            </a:r>
          </a:p>
        </p:txBody>
      </p:sp>
      <p:sp>
        <p:nvSpPr>
          <p:cNvPr id="8" name="Rounded Rectangle 7"/>
          <p:cNvSpPr/>
          <p:nvPr/>
        </p:nvSpPr>
        <p:spPr>
          <a:xfrm>
            <a:off x="502920" y="1901952"/>
            <a:ext cx="4762195" cy="4343400"/>
          </a:xfrm>
          <a:prstGeom prst="roundRect">
            <a:avLst>
              <a:gd name="adj" fmla="val 5000"/>
            </a:avLst>
          </a:prstGeom>
          <a:solidFill>
            <a:srgbClr val="FFFFFF"/>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40080" y="1993392"/>
            <a:ext cx="4487875" cy="274320"/>
          </a:xfrm>
          <a:prstGeom prst="rect">
            <a:avLst/>
          </a:prstGeom>
          <a:noFill/>
        </p:spPr>
        <p:txBody>
          <a:bodyPr wrap="square" anchor="t" lIns="0" rIns="0" tIns="0" bIns="0">
            <a:spAutoFit/>
          </a:bodyPr>
          <a:lstStyle/>
          <a:p>
            <a:pPr algn="l"/>
            <a:r>
              <a:rPr sz="1050" b="0" i="1">
                <a:solidFill>
                  <a:srgbClr val="4A4A47"/>
                </a:solidFill>
                <a:latin typeface="Arial"/>
              </a:rPr>
              <a:t>Revenue by quarter (illustrative)</a:t>
            </a:r>
          </a:p>
        </p:txBody>
      </p:sp>
      <p:sp>
        <p:nvSpPr>
          <p:cNvPr id="10" name="Rectangle 9"/>
          <p:cNvSpPr/>
          <p:nvPr/>
        </p:nvSpPr>
        <p:spPr>
          <a:xfrm>
            <a:off x="1013784" y="5124763"/>
            <a:ext cx="515926" cy="663388"/>
          </a:xfrm>
          <a:prstGeom prst="rect">
            <a:avLst/>
          </a:prstGeom>
          <a:solidFill>
            <a:srgbClr val="5C6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2864" y="4850443"/>
            <a:ext cx="757766" cy="256032"/>
          </a:xfrm>
          <a:prstGeom prst="rect">
            <a:avLst/>
          </a:prstGeom>
          <a:noFill/>
        </p:spPr>
        <p:txBody>
          <a:bodyPr wrap="square" anchor="t" lIns="0" rIns="0" tIns="0" bIns="0">
            <a:spAutoFit/>
          </a:bodyPr>
          <a:lstStyle/>
          <a:p>
            <a:pPr algn="ctr"/>
            <a:r>
              <a:rPr sz="1000" b="1" i="0">
                <a:solidFill>
                  <a:srgbClr val="141413"/>
                </a:solidFill>
                <a:latin typeface="Arial"/>
              </a:rPr>
              <a:t>$0.4M</a:t>
            </a:r>
          </a:p>
        </p:txBody>
      </p:sp>
      <p:sp>
        <p:nvSpPr>
          <p:cNvPr id="12" name="TextBox 11"/>
          <p:cNvSpPr txBox="1"/>
          <p:nvPr/>
        </p:nvSpPr>
        <p:spPr>
          <a:xfrm>
            <a:off x="892864" y="5843016"/>
            <a:ext cx="757766" cy="256032"/>
          </a:xfrm>
          <a:prstGeom prst="rect">
            <a:avLst/>
          </a:prstGeom>
          <a:noFill/>
        </p:spPr>
        <p:txBody>
          <a:bodyPr wrap="square" anchor="t" lIns="0" rIns="0" tIns="0" bIns="0">
            <a:spAutoFit/>
          </a:bodyPr>
          <a:lstStyle/>
          <a:p>
            <a:pPr algn="ctr"/>
            <a:r>
              <a:rPr sz="950" b="0" i="0">
                <a:solidFill>
                  <a:srgbClr val="4A4A47"/>
                </a:solidFill>
                <a:latin typeface="Arial"/>
              </a:rPr>
              <a:t>Q1</a:t>
            </a:r>
          </a:p>
        </p:txBody>
      </p:sp>
      <p:sp>
        <p:nvSpPr>
          <p:cNvPr id="13" name="Rectangle 12"/>
          <p:cNvSpPr/>
          <p:nvPr/>
        </p:nvSpPr>
        <p:spPr>
          <a:xfrm>
            <a:off x="1819919" y="4793069"/>
            <a:ext cx="515926" cy="995082"/>
          </a:xfrm>
          <a:prstGeom prst="rect">
            <a:avLst/>
          </a:prstGeom>
          <a:solidFill>
            <a:srgbClr val="5C6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698999" y="4518749"/>
            <a:ext cx="757766" cy="256032"/>
          </a:xfrm>
          <a:prstGeom prst="rect">
            <a:avLst/>
          </a:prstGeom>
          <a:noFill/>
        </p:spPr>
        <p:txBody>
          <a:bodyPr wrap="square" anchor="t" lIns="0" rIns="0" tIns="0" bIns="0">
            <a:spAutoFit/>
          </a:bodyPr>
          <a:lstStyle/>
          <a:p>
            <a:pPr algn="ctr"/>
            <a:r>
              <a:rPr sz="1000" b="1" i="0">
                <a:solidFill>
                  <a:srgbClr val="141413"/>
                </a:solidFill>
                <a:latin typeface="Arial"/>
              </a:rPr>
              <a:t>$0.6M</a:t>
            </a:r>
          </a:p>
        </p:txBody>
      </p:sp>
      <p:sp>
        <p:nvSpPr>
          <p:cNvPr id="15" name="TextBox 14"/>
          <p:cNvSpPr txBox="1"/>
          <p:nvPr/>
        </p:nvSpPr>
        <p:spPr>
          <a:xfrm>
            <a:off x="1698999" y="5843016"/>
            <a:ext cx="757766" cy="256032"/>
          </a:xfrm>
          <a:prstGeom prst="rect">
            <a:avLst/>
          </a:prstGeom>
          <a:noFill/>
        </p:spPr>
        <p:txBody>
          <a:bodyPr wrap="square" anchor="t" lIns="0" rIns="0" tIns="0" bIns="0">
            <a:spAutoFit/>
          </a:bodyPr>
          <a:lstStyle/>
          <a:p>
            <a:pPr algn="ctr"/>
            <a:r>
              <a:rPr sz="950" b="0" i="0">
                <a:solidFill>
                  <a:srgbClr val="4A4A47"/>
                </a:solidFill>
                <a:latin typeface="Arial"/>
              </a:rPr>
              <a:t>Q2</a:t>
            </a:r>
          </a:p>
        </p:txBody>
      </p:sp>
      <p:sp>
        <p:nvSpPr>
          <p:cNvPr id="16" name="Rectangle 15"/>
          <p:cNvSpPr/>
          <p:nvPr/>
        </p:nvSpPr>
        <p:spPr>
          <a:xfrm>
            <a:off x="2626054" y="4328697"/>
            <a:ext cx="515926" cy="1459454"/>
          </a:xfrm>
          <a:prstGeom prst="rect">
            <a:avLst/>
          </a:prstGeom>
          <a:solidFill>
            <a:srgbClr val="5C6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2505134" y="4054377"/>
            <a:ext cx="757766" cy="256032"/>
          </a:xfrm>
          <a:prstGeom prst="rect">
            <a:avLst/>
          </a:prstGeom>
          <a:noFill/>
        </p:spPr>
        <p:txBody>
          <a:bodyPr wrap="square" anchor="t" lIns="0" rIns="0" tIns="0" bIns="0">
            <a:spAutoFit/>
          </a:bodyPr>
          <a:lstStyle/>
          <a:p>
            <a:pPr algn="ctr"/>
            <a:r>
              <a:rPr sz="1000" b="1" i="0">
                <a:solidFill>
                  <a:srgbClr val="141413"/>
                </a:solidFill>
                <a:latin typeface="Arial"/>
              </a:rPr>
              <a:t>$0.9M</a:t>
            </a:r>
          </a:p>
        </p:txBody>
      </p:sp>
      <p:sp>
        <p:nvSpPr>
          <p:cNvPr id="18" name="TextBox 17"/>
          <p:cNvSpPr txBox="1"/>
          <p:nvPr/>
        </p:nvSpPr>
        <p:spPr>
          <a:xfrm>
            <a:off x="2505134" y="5843016"/>
            <a:ext cx="757766" cy="256032"/>
          </a:xfrm>
          <a:prstGeom prst="rect">
            <a:avLst/>
          </a:prstGeom>
          <a:noFill/>
        </p:spPr>
        <p:txBody>
          <a:bodyPr wrap="square" anchor="t" lIns="0" rIns="0" tIns="0" bIns="0">
            <a:spAutoFit/>
          </a:bodyPr>
          <a:lstStyle/>
          <a:p>
            <a:pPr algn="ctr"/>
            <a:r>
              <a:rPr sz="950" b="0" i="0">
                <a:solidFill>
                  <a:srgbClr val="4A4A47"/>
                </a:solidFill>
                <a:latin typeface="Arial"/>
              </a:rPr>
              <a:t>Q3</a:t>
            </a:r>
          </a:p>
        </p:txBody>
      </p:sp>
      <p:sp>
        <p:nvSpPr>
          <p:cNvPr id="19" name="Rectangle 18"/>
          <p:cNvSpPr/>
          <p:nvPr/>
        </p:nvSpPr>
        <p:spPr>
          <a:xfrm>
            <a:off x="3432189" y="3532632"/>
            <a:ext cx="515926" cy="2255520"/>
          </a:xfrm>
          <a:prstGeom prst="rect">
            <a:avLst/>
          </a:prstGeom>
          <a:solidFill>
            <a:srgbClr val="5C6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3311269" y="3258312"/>
            <a:ext cx="757766" cy="256032"/>
          </a:xfrm>
          <a:prstGeom prst="rect">
            <a:avLst/>
          </a:prstGeom>
          <a:noFill/>
        </p:spPr>
        <p:txBody>
          <a:bodyPr wrap="square" anchor="t" lIns="0" rIns="0" tIns="0" bIns="0">
            <a:spAutoFit/>
          </a:bodyPr>
          <a:lstStyle/>
          <a:p>
            <a:pPr algn="ctr"/>
            <a:r>
              <a:rPr sz="1000" b="1" i="0">
                <a:solidFill>
                  <a:srgbClr val="141413"/>
                </a:solidFill>
                <a:latin typeface="Arial"/>
              </a:rPr>
              <a:t>$1.4M</a:t>
            </a:r>
          </a:p>
        </p:txBody>
      </p:sp>
      <p:sp>
        <p:nvSpPr>
          <p:cNvPr id="21" name="TextBox 20"/>
          <p:cNvSpPr txBox="1"/>
          <p:nvPr/>
        </p:nvSpPr>
        <p:spPr>
          <a:xfrm>
            <a:off x="3311269" y="5843016"/>
            <a:ext cx="757766" cy="256032"/>
          </a:xfrm>
          <a:prstGeom prst="rect">
            <a:avLst/>
          </a:prstGeom>
          <a:noFill/>
        </p:spPr>
        <p:txBody>
          <a:bodyPr wrap="square" anchor="t" lIns="0" rIns="0" tIns="0" bIns="0">
            <a:spAutoFit/>
          </a:bodyPr>
          <a:lstStyle/>
          <a:p>
            <a:pPr algn="ctr"/>
            <a:r>
              <a:rPr sz="950" b="0" i="0">
                <a:solidFill>
                  <a:srgbClr val="4A4A47"/>
                </a:solidFill>
                <a:latin typeface="Arial"/>
              </a:rPr>
              <a:t>Q4</a:t>
            </a:r>
          </a:p>
        </p:txBody>
      </p:sp>
      <p:sp>
        <p:nvSpPr>
          <p:cNvPr id="22" name="Rectangle 21"/>
          <p:cNvSpPr/>
          <p:nvPr/>
        </p:nvSpPr>
        <p:spPr>
          <a:xfrm>
            <a:off x="4238324" y="2404871"/>
            <a:ext cx="515926" cy="338328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4117404" y="2130551"/>
            <a:ext cx="757766" cy="256032"/>
          </a:xfrm>
          <a:prstGeom prst="rect">
            <a:avLst/>
          </a:prstGeom>
          <a:noFill/>
        </p:spPr>
        <p:txBody>
          <a:bodyPr wrap="square" anchor="t" lIns="0" rIns="0" tIns="0" bIns="0">
            <a:spAutoFit/>
          </a:bodyPr>
          <a:lstStyle/>
          <a:p>
            <a:pPr algn="ctr"/>
            <a:r>
              <a:rPr sz="1000" b="1" i="0">
                <a:solidFill>
                  <a:srgbClr val="141413"/>
                </a:solidFill>
                <a:latin typeface="Arial"/>
              </a:rPr>
              <a:t>$2.1M</a:t>
            </a:r>
          </a:p>
        </p:txBody>
      </p:sp>
      <p:sp>
        <p:nvSpPr>
          <p:cNvPr id="24" name="TextBox 23"/>
          <p:cNvSpPr txBox="1"/>
          <p:nvPr/>
        </p:nvSpPr>
        <p:spPr>
          <a:xfrm>
            <a:off x="4117404" y="5843016"/>
            <a:ext cx="757766" cy="256032"/>
          </a:xfrm>
          <a:prstGeom prst="rect">
            <a:avLst/>
          </a:prstGeom>
          <a:noFill/>
        </p:spPr>
        <p:txBody>
          <a:bodyPr wrap="square" anchor="t" lIns="0" rIns="0" tIns="0" bIns="0">
            <a:spAutoFit/>
          </a:bodyPr>
          <a:lstStyle/>
          <a:p>
            <a:pPr algn="ctr"/>
            <a:r>
              <a:rPr sz="950" b="0" i="0">
                <a:solidFill>
                  <a:srgbClr val="4A4A47"/>
                </a:solidFill>
                <a:latin typeface="Arial"/>
              </a:rPr>
              <a:t>Q5</a:t>
            </a:r>
          </a:p>
        </p:txBody>
      </p:sp>
      <p:sp>
        <p:nvSpPr>
          <p:cNvPr id="25" name="Rounded Rectangle 24"/>
          <p:cNvSpPr/>
          <p:nvPr/>
        </p:nvSpPr>
        <p:spPr>
          <a:xfrm>
            <a:off x="5493715" y="1901952"/>
            <a:ext cx="2690164" cy="1338071"/>
          </a:xfrm>
          <a:prstGeom prst="roundRect">
            <a:avLst>
              <a:gd name="adj" fmla="val 5000"/>
            </a:avLst>
          </a:prstGeom>
          <a:solidFill>
            <a:srgbClr val="C4793A"/>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5603443" y="1993392"/>
            <a:ext cx="2470708" cy="365760"/>
          </a:xfrm>
          <a:prstGeom prst="rect">
            <a:avLst/>
          </a:prstGeom>
          <a:noFill/>
        </p:spPr>
        <p:txBody>
          <a:bodyPr wrap="square" anchor="t" lIns="0" rIns="0" tIns="0" bIns="0">
            <a:spAutoFit/>
          </a:bodyPr>
          <a:lstStyle/>
          <a:p>
            <a:pPr algn="l"/>
            <a:r>
              <a:rPr sz="1800" b="1" i="0">
                <a:solidFill>
                  <a:srgbClr val="FFFFFF"/>
                </a:solidFill>
                <a:latin typeface="Georgia"/>
              </a:rPr>
              <a:t>18% MoM</a:t>
            </a:r>
          </a:p>
        </p:txBody>
      </p:sp>
      <p:sp>
        <p:nvSpPr>
          <p:cNvPr id="27" name="TextBox 26"/>
          <p:cNvSpPr txBox="1"/>
          <p:nvPr/>
        </p:nvSpPr>
        <p:spPr>
          <a:xfrm>
            <a:off x="5603443" y="2874264"/>
            <a:ext cx="2470708" cy="310896"/>
          </a:xfrm>
          <a:prstGeom prst="rect">
            <a:avLst/>
          </a:prstGeom>
          <a:noFill/>
        </p:spPr>
        <p:txBody>
          <a:bodyPr wrap="square" anchor="t" lIns="0" rIns="0" tIns="0" bIns="0">
            <a:spAutoFit/>
          </a:bodyPr>
          <a:lstStyle/>
          <a:p>
            <a:pPr algn="l"/>
            <a:r>
              <a:rPr sz="950" b="0" i="0">
                <a:solidFill>
                  <a:srgbClr val="ECEAE2"/>
                </a:solidFill>
                <a:latin typeface="Arial"/>
              </a:rPr>
              <a:t>growth, last 6 months</a:t>
            </a:r>
          </a:p>
        </p:txBody>
      </p:sp>
      <p:sp>
        <p:nvSpPr>
          <p:cNvPr id="28" name="Rounded Rectangle 27"/>
          <p:cNvSpPr/>
          <p:nvPr/>
        </p:nvSpPr>
        <p:spPr>
          <a:xfrm>
            <a:off x="5493715" y="3404616"/>
            <a:ext cx="2690164" cy="1338071"/>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5603443" y="3496056"/>
            <a:ext cx="2470708" cy="365760"/>
          </a:xfrm>
          <a:prstGeom prst="rect">
            <a:avLst/>
          </a:prstGeom>
          <a:noFill/>
        </p:spPr>
        <p:txBody>
          <a:bodyPr wrap="square" anchor="t" lIns="0" rIns="0" tIns="0" bIns="0">
            <a:spAutoFit/>
          </a:bodyPr>
          <a:lstStyle/>
          <a:p>
            <a:pPr algn="l"/>
            <a:r>
              <a:rPr sz="1800" b="1" i="0">
                <a:solidFill>
                  <a:srgbClr val="141413"/>
                </a:solidFill>
                <a:latin typeface="Georgia"/>
              </a:rPr>
              <a:t>121%</a:t>
            </a:r>
          </a:p>
        </p:txBody>
      </p:sp>
      <p:sp>
        <p:nvSpPr>
          <p:cNvPr id="30" name="TextBox 29"/>
          <p:cNvSpPr txBox="1"/>
          <p:nvPr/>
        </p:nvSpPr>
        <p:spPr>
          <a:xfrm>
            <a:off x="5603443" y="4376928"/>
            <a:ext cx="2470708" cy="310896"/>
          </a:xfrm>
          <a:prstGeom prst="rect">
            <a:avLst/>
          </a:prstGeom>
          <a:noFill/>
        </p:spPr>
        <p:txBody>
          <a:bodyPr wrap="square" anchor="t" lIns="0" rIns="0" tIns="0" bIns="0">
            <a:spAutoFit/>
          </a:bodyPr>
          <a:lstStyle/>
          <a:p>
            <a:pPr algn="l"/>
            <a:r>
              <a:rPr sz="950" b="0" i="0">
                <a:solidFill>
                  <a:srgbClr val="4A4A47"/>
                </a:solidFill>
                <a:latin typeface="Arial"/>
              </a:rPr>
              <a:t>net revenue retention</a:t>
            </a:r>
          </a:p>
        </p:txBody>
      </p:sp>
      <p:sp>
        <p:nvSpPr>
          <p:cNvPr id="31" name="Rounded Rectangle 30"/>
          <p:cNvSpPr/>
          <p:nvPr/>
        </p:nvSpPr>
        <p:spPr>
          <a:xfrm>
            <a:off x="5493715" y="4907280"/>
            <a:ext cx="2690164" cy="1338071"/>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5603443" y="4998719"/>
            <a:ext cx="2470708" cy="365760"/>
          </a:xfrm>
          <a:prstGeom prst="rect">
            <a:avLst/>
          </a:prstGeom>
          <a:noFill/>
        </p:spPr>
        <p:txBody>
          <a:bodyPr wrap="square" anchor="t" lIns="0" rIns="0" tIns="0" bIns="0">
            <a:spAutoFit/>
          </a:bodyPr>
          <a:lstStyle/>
          <a:p>
            <a:pPr algn="l"/>
            <a:r>
              <a:rPr sz="1800" b="1" i="0">
                <a:solidFill>
                  <a:srgbClr val="141413"/>
                </a:solidFill>
                <a:latin typeface="Georgia"/>
              </a:rPr>
              <a:t>&lt;2%</a:t>
            </a:r>
          </a:p>
        </p:txBody>
      </p:sp>
      <p:sp>
        <p:nvSpPr>
          <p:cNvPr id="33" name="TextBox 32"/>
          <p:cNvSpPr txBox="1"/>
          <p:nvPr/>
        </p:nvSpPr>
        <p:spPr>
          <a:xfrm>
            <a:off x="5603443" y="5879591"/>
            <a:ext cx="2470708" cy="310896"/>
          </a:xfrm>
          <a:prstGeom prst="rect">
            <a:avLst/>
          </a:prstGeom>
          <a:noFill/>
        </p:spPr>
        <p:txBody>
          <a:bodyPr wrap="square" anchor="t" lIns="0" rIns="0" tIns="0" bIns="0">
            <a:spAutoFit/>
          </a:bodyPr>
          <a:lstStyle/>
          <a:p>
            <a:pPr algn="l"/>
            <a:r>
              <a:rPr sz="950" b="0" i="0">
                <a:solidFill>
                  <a:srgbClr val="4A4A47"/>
                </a:solidFill>
                <a:latin typeface="Arial"/>
              </a:rPr>
              <a:t>monthly logo churn</a:t>
            </a:r>
          </a:p>
        </p:txBody>
      </p:sp>
      <p:sp>
        <p:nvSpPr>
          <p:cNvPr id="34" name="Rounded Rectangle 33"/>
          <p:cNvSpPr/>
          <p:nvPr/>
        </p:nvSpPr>
        <p:spPr>
          <a:xfrm>
            <a:off x="8366760" y="1901952"/>
            <a:ext cx="3319272" cy="4343400"/>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8567928" y="2084832"/>
            <a:ext cx="2916936" cy="256032"/>
          </a:xfrm>
          <a:prstGeom prst="rect">
            <a:avLst/>
          </a:prstGeom>
          <a:noFill/>
        </p:spPr>
        <p:txBody>
          <a:bodyPr wrap="square" anchor="t" lIns="0" rIns="0" tIns="0" bIns="0">
            <a:spAutoFit/>
          </a:bodyPr>
          <a:lstStyle/>
          <a:p>
            <a:r>
              <a:rPr sz="1050" b="1" i="0" spc="120">
                <a:solidFill>
                  <a:srgbClr val="5C6B4A"/>
                </a:solidFill>
                <a:latin typeface="Arial"/>
              </a:rPr>
              <a:t>WHAT I LOOK FOR</a:t>
            </a:r>
          </a:p>
        </p:txBody>
      </p:sp>
      <p:sp>
        <p:nvSpPr>
          <p:cNvPr id="36" name="TextBox 35"/>
          <p:cNvSpPr txBox="1"/>
          <p:nvPr/>
        </p:nvSpPr>
        <p:spPr>
          <a:xfrm>
            <a:off x="8567928" y="2377440"/>
            <a:ext cx="2916936" cy="2377440"/>
          </a:xfrm>
          <a:prstGeom prst="rect">
            <a:avLst/>
          </a:prstGeom>
          <a:noFill/>
        </p:spPr>
        <p:txBody>
          <a:bodyPr wrap="square" anchor="t" lIns="0" rIns="0" tIns="0" bIns="0">
            <a:spAutoFit/>
          </a:bodyPr>
          <a:lstStyle/>
          <a:p>
            <a:pPr>
              <a:spcAft>
                <a:spcPts val="700"/>
              </a:spcAft>
            </a:pPr>
            <a:r>
              <a:rPr sz="1150" b="1" i="0">
                <a:solidFill>
                  <a:srgbClr val="C4793A"/>
                </a:solidFill>
                <a:latin typeface="Arial"/>
              </a:rPr>
              <a:t>•  </a:t>
            </a:r>
            <a:r>
              <a:rPr sz="1200" b="0" i="0">
                <a:solidFill>
                  <a:srgbClr val="4A4A47"/>
                </a:solidFill>
                <a:latin typeface="Arial"/>
              </a:rPr>
              <a:t>Revenue and growth rate, shown over time, not as a single cumulative total.</a:t>
            </a:r>
          </a:p>
          <a:p>
            <a:pPr>
              <a:spcAft>
                <a:spcPts val="700"/>
              </a:spcAft>
            </a:pPr>
            <a:r>
              <a:rPr sz="1150" b="1" i="0">
                <a:solidFill>
                  <a:srgbClr val="C4793A"/>
                </a:solidFill>
                <a:latin typeface="Arial"/>
              </a:rPr>
              <a:t>•  </a:t>
            </a:r>
            <a:r>
              <a:rPr sz="1200" b="0" i="0">
                <a:solidFill>
                  <a:srgbClr val="4A4A47"/>
                </a:solidFill>
                <a:latin typeface="Arial"/>
              </a:rPr>
              <a:t>Retention and repeat usage, the truest signal of product-market fit.</a:t>
            </a:r>
          </a:p>
          <a:p>
            <a:pPr>
              <a:spcAft>
                <a:spcPts val="700"/>
              </a:spcAft>
            </a:pPr>
            <a:r>
              <a:rPr sz="1150" b="1" i="0">
                <a:solidFill>
                  <a:srgbClr val="C4793A"/>
                </a:solidFill>
                <a:latin typeface="Arial"/>
              </a:rPr>
              <a:t>•  </a:t>
            </a:r>
            <a:r>
              <a:rPr sz="1200" b="0" i="0">
                <a:solidFill>
                  <a:srgbClr val="4A4A47"/>
                </a:solidFill>
                <a:latin typeface="Arial"/>
              </a:rPr>
              <a:t>The three to five numbers I will repeat to my partners.</a:t>
            </a:r>
          </a:p>
        </p:txBody>
      </p:sp>
      <p:sp>
        <p:nvSpPr>
          <p:cNvPr id="37" name="Rectangle 36"/>
          <p:cNvSpPr/>
          <p:nvPr/>
        </p:nvSpPr>
        <p:spPr>
          <a:xfrm>
            <a:off x="8567928" y="4672584"/>
            <a:ext cx="2916936" cy="18288"/>
          </a:xfrm>
          <a:prstGeom prst="rect">
            <a:avLst/>
          </a:prstGeom>
          <a:solidFill>
            <a:srgbClr val="D5D2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8567928" y="4828032"/>
            <a:ext cx="2916936" cy="256032"/>
          </a:xfrm>
          <a:prstGeom prst="rect">
            <a:avLst/>
          </a:prstGeom>
          <a:noFill/>
        </p:spPr>
        <p:txBody>
          <a:bodyPr wrap="square" anchor="t" lIns="0" rIns="0" tIns="0" bIns="0">
            <a:spAutoFit/>
          </a:bodyPr>
          <a:lstStyle/>
          <a:p>
            <a:r>
              <a:rPr sz="1050" b="1" i="0" spc="120">
                <a:solidFill>
                  <a:srgbClr val="C4793A"/>
                </a:solidFill>
                <a:latin typeface="Arial"/>
              </a:rPr>
              <a:t>THE QUESTION IN MY HEAD</a:t>
            </a:r>
          </a:p>
        </p:txBody>
      </p:sp>
      <p:sp>
        <p:nvSpPr>
          <p:cNvPr id="39" name="TextBox 38"/>
          <p:cNvSpPr txBox="1"/>
          <p:nvPr/>
        </p:nvSpPr>
        <p:spPr>
          <a:xfrm>
            <a:off x="8567928" y="5148072"/>
            <a:ext cx="2916936" cy="1005840"/>
          </a:xfrm>
          <a:prstGeom prst="rect">
            <a:avLst/>
          </a:prstGeom>
          <a:noFill/>
        </p:spPr>
        <p:txBody>
          <a:bodyPr wrap="square" anchor="t" lIns="0" rIns="0" tIns="0" bIns="0">
            <a:spAutoFit/>
          </a:bodyPr>
          <a:lstStyle/>
          <a:p>
            <a:pPr algn="l"/>
            <a:r>
              <a:rPr sz="1300" b="0" i="1">
                <a:solidFill>
                  <a:srgbClr val="141413"/>
                </a:solidFill>
                <a:latin typeface="Georgia"/>
              </a:rPr>
              <a:t>Is the growth accelerating, steady, or quietly slowing?</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9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292608"/>
            <a:ext cx="8686800" cy="274320"/>
          </a:xfrm>
          <a:prstGeom prst="rect">
            <a:avLst/>
          </a:prstGeom>
          <a:noFill/>
        </p:spPr>
        <p:txBody>
          <a:bodyPr wrap="square" anchor="t" lIns="0" rIns="0" tIns="0" bIns="0">
            <a:spAutoFit/>
          </a:bodyPr>
          <a:lstStyle/>
          <a:p>
            <a:r>
              <a:rPr sz="1100" b="1" i="0" spc="130">
                <a:solidFill>
                  <a:srgbClr val="C4793A"/>
                </a:solidFill>
                <a:latin typeface="Arial"/>
              </a:rPr>
              <a:t>TRACTION   ·   SECTION 22</a:t>
            </a:r>
          </a:p>
        </p:txBody>
      </p:sp>
      <p:sp>
        <p:nvSpPr>
          <p:cNvPr id="5" name="TextBox 4"/>
          <p:cNvSpPr txBox="1"/>
          <p:nvPr/>
        </p:nvSpPr>
        <p:spPr>
          <a:xfrm>
            <a:off x="502920" y="548640"/>
            <a:ext cx="7680960" cy="548640"/>
          </a:xfrm>
          <a:prstGeom prst="rect">
            <a:avLst/>
          </a:prstGeom>
          <a:noFill/>
        </p:spPr>
        <p:txBody>
          <a:bodyPr wrap="square" anchor="t" lIns="0" rIns="0" tIns="0" bIns="0">
            <a:spAutoFit/>
          </a:bodyPr>
          <a:lstStyle/>
          <a:p>
            <a:pPr algn="l"/>
            <a:r>
              <a:rPr sz="2600" b="1" i="0">
                <a:solidFill>
                  <a:srgbClr val="141413"/>
                </a:solidFill>
                <a:latin typeface="Georgia"/>
              </a:rPr>
              <a:t>Sales: Customer Pipeline</a:t>
            </a:r>
          </a:p>
        </p:txBody>
      </p:sp>
      <p:sp>
        <p:nvSpPr>
          <p:cNvPr id="6" name="TextBox 5"/>
          <p:cNvSpPr txBox="1"/>
          <p:nvPr/>
        </p:nvSpPr>
        <p:spPr>
          <a:xfrm>
            <a:off x="521207" y="1188720"/>
            <a:ext cx="7680960" cy="457200"/>
          </a:xfrm>
          <a:prstGeom prst="rect">
            <a:avLst/>
          </a:prstGeom>
          <a:noFill/>
        </p:spPr>
        <p:txBody>
          <a:bodyPr wrap="square" anchor="t" lIns="0" rIns="0" tIns="0" bIns="0">
            <a:spAutoFit/>
          </a:bodyPr>
          <a:lstStyle/>
          <a:p>
            <a:pPr algn="l"/>
            <a:r>
              <a:rPr sz="1350" b="0" i="1">
                <a:solidFill>
                  <a:srgbClr val="5C6B4A"/>
                </a:solidFill>
                <a:latin typeface="Arial"/>
              </a:rPr>
              <a:t>The deals in flight: how many, worth how much, and how likely to close.</a:t>
            </a:r>
          </a:p>
        </p:txBody>
      </p:sp>
      <p:sp>
        <p:nvSpPr>
          <p:cNvPr id="7" name="TextBox 6"/>
          <p:cNvSpPr txBox="1"/>
          <p:nvPr/>
        </p:nvSpPr>
        <p:spPr>
          <a:xfrm>
            <a:off x="521207" y="1627632"/>
            <a:ext cx="7680960" cy="256032"/>
          </a:xfrm>
          <a:prstGeom prst="rect">
            <a:avLst/>
          </a:prstGeom>
          <a:noFill/>
        </p:spPr>
        <p:txBody>
          <a:bodyPr wrap="square" anchor="t" lIns="0" rIns="0" tIns="0" bIns="0">
            <a:spAutoFit/>
          </a:bodyPr>
          <a:lstStyle/>
          <a:p>
            <a:r>
              <a:rPr sz="950" b="1" i="0" spc="120">
                <a:solidFill>
                  <a:srgbClr val="C4793A"/>
                </a:solidFill>
                <a:latin typeface="Arial"/>
              </a:rPr>
              <a:t>HOW I'D REPRESENT IT  ·  ILLUSTRATIVE</a:t>
            </a:r>
          </a:p>
        </p:txBody>
      </p:sp>
      <p:graphicFrame>
        <p:nvGraphicFramePr>
          <p:cNvPr id="8" name="Table 7"/>
          <p:cNvGraphicFramePr>
            <a:graphicFrameLocks noGrp="1"/>
          </p:cNvGraphicFramePr>
          <p:nvPr/>
        </p:nvGraphicFramePr>
        <p:xfrm>
          <a:off x="502920" y="1901952"/>
          <a:ext cx="7680960" cy="4343400"/>
        </p:xfrm>
        <a:graphic>
          <a:graphicData uri="http://schemas.openxmlformats.org/drawingml/2006/table">
            <a:tbl>
              <a:tblPr>
                <a:tableStyleId>{5C22544A-7EE6-4342-B048-85BDC9FD1C3A}</a:tableStyleId>
              </a:tblPr>
              <a:tblGrid>
                <a:gridCol w="2560320"/>
                <a:gridCol w="1463040"/>
                <a:gridCol w="1828800"/>
                <a:gridCol w="1828800"/>
              </a:tblGrid>
              <a:tr h="868680">
                <a:tc>
                  <a:txBody>
                    <a:bodyPr wrap="square"/>
                    <a:lstStyle/>
                    <a:p>
                      <a:pPr algn="l"/>
                      <a:r>
                        <a:rPr sz="1050" b="1">
                          <a:solidFill>
                            <a:srgbClr val="FFFFFF"/>
                          </a:solidFill>
                          <a:latin typeface="Arial"/>
                        </a:rPr>
                        <a:t>Stage</a:t>
                      </a:r>
                    </a:p>
                  </a:txBody>
                  <a:tcPr anchor="ctr" marL="82296" marR="64008" marT="18288" marB="18288">
                    <a:solidFill>
                      <a:srgbClr val="141413"/>
                    </a:solidFill>
                  </a:tcPr>
                </a:tc>
                <a:tc>
                  <a:txBody>
                    <a:bodyPr wrap="square"/>
                    <a:lstStyle/>
                    <a:p>
                      <a:pPr algn="ctr"/>
                      <a:r>
                        <a:rPr sz="1050" b="1">
                          <a:solidFill>
                            <a:srgbClr val="FFFFFF"/>
                          </a:solidFill>
                          <a:latin typeface="Arial"/>
                        </a:rPr>
                        <a:t># deals</a:t>
                      </a:r>
                    </a:p>
                  </a:txBody>
                  <a:tcPr anchor="ctr" marL="82296" marR="64008" marT="18288" marB="18288">
                    <a:solidFill>
                      <a:srgbClr val="141413"/>
                    </a:solidFill>
                  </a:tcPr>
                </a:tc>
                <a:tc>
                  <a:txBody>
                    <a:bodyPr wrap="square"/>
                    <a:lstStyle/>
                    <a:p>
                      <a:pPr algn="l"/>
                      <a:r>
                        <a:rPr sz="1050" b="1">
                          <a:solidFill>
                            <a:srgbClr val="FFFFFF"/>
                          </a:solidFill>
                          <a:latin typeface="Arial"/>
                        </a:rPr>
                        <a:t>Value</a:t>
                      </a:r>
                    </a:p>
                  </a:txBody>
                  <a:tcPr anchor="ctr" marL="82296" marR="64008" marT="18288" marB="18288">
                    <a:solidFill>
                      <a:srgbClr val="141413"/>
                    </a:solidFill>
                  </a:tcPr>
                </a:tc>
                <a:tc>
                  <a:txBody>
                    <a:bodyPr wrap="square"/>
                    <a:lstStyle/>
                    <a:p>
                      <a:pPr algn="l"/>
                      <a:r>
                        <a:rPr sz="1050" b="1">
                          <a:solidFill>
                            <a:srgbClr val="FFFFFF"/>
                          </a:solidFill>
                          <a:latin typeface="Arial"/>
                        </a:rPr>
                        <a:t>Weighted</a:t>
                      </a:r>
                    </a:p>
                  </a:txBody>
                  <a:tcPr anchor="ctr" marL="82296" marR="64008" marT="18288" marB="18288">
                    <a:solidFill>
                      <a:srgbClr val="141413"/>
                    </a:solidFill>
                  </a:tcPr>
                </a:tc>
              </a:tr>
              <a:tr h="868680">
                <a:tc>
                  <a:txBody>
                    <a:bodyPr wrap="square"/>
                    <a:lstStyle/>
                    <a:p>
                      <a:pPr algn="l"/>
                      <a:r>
                        <a:rPr sz="1050" b="0">
                          <a:solidFill>
                            <a:srgbClr val="141413"/>
                          </a:solidFill>
                          <a:latin typeface="Arial"/>
                        </a:rPr>
                        <a:t>Qualified</a:t>
                      </a:r>
                    </a:p>
                  </a:txBody>
                  <a:tcPr anchor="ctr" marL="82296" marR="64008" marT="18288" marB="18288">
                    <a:solidFill>
                      <a:srgbClr val="FFFFFF"/>
                    </a:solidFill>
                  </a:tcPr>
                </a:tc>
                <a:tc>
                  <a:txBody>
                    <a:bodyPr wrap="square"/>
                    <a:lstStyle/>
                    <a:p>
                      <a:pPr algn="ctr"/>
                      <a:r>
                        <a:rPr sz="1050" b="0">
                          <a:solidFill>
                            <a:srgbClr val="141413"/>
                          </a:solidFill>
                          <a:latin typeface="Arial"/>
                        </a:rPr>
                        <a:t>42</a:t>
                      </a:r>
                    </a:p>
                  </a:txBody>
                  <a:tcPr anchor="ctr" marL="82296" marR="64008" marT="18288" marB="18288">
                    <a:solidFill>
                      <a:srgbClr val="FFFFFF"/>
                    </a:solidFill>
                  </a:tcPr>
                </a:tc>
                <a:tc>
                  <a:txBody>
                    <a:bodyPr wrap="square"/>
                    <a:lstStyle/>
                    <a:p>
                      <a:pPr algn="r"/>
                      <a:r>
                        <a:rPr sz="1050" b="0">
                          <a:solidFill>
                            <a:srgbClr val="141413"/>
                          </a:solidFill>
                          <a:latin typeface="Arial"/>
                        </a:rPr>
                        <a:t>$5.8M</a:t>
                      </a:r>
                    </a:p>
                  </a:txBody>
                  <a:tcPr anchor="ctr" marL="82296" marR="64008" marT="18288" marB="18288">
                    <a:solidFill>
                      <a:srgbClr val="FFFFFF"/>
                    </a:solidFill>
                  </a:tcPr>
                </a:tc>
                <a:tc>
                  <a:txBody>
                    <a:bodyPr wrap="square"/>
                    <a:lstStyle/>
                    <a:p>
                      <a:pPr algn="r"/>
                      <a:r>
                        <a:rPr sz="1050" b="0">
                          <a:solidFill>
                            <a:srgbClr val="141413"/>
                          </a:solidFill>
                          <a:latin typeface="Arial"/>
                        </a:rPr>
                        <a:t>$1.2M</a:t>
                      </a:r>
                    </a:p>
                  </a:txBody>
                  <a:tcPr anchor="ctr" marL="82296" marR="64008" marT="18288" marB="18288">
                    <a:solidFill>
                      <a:srgbClr val="FFFFFF"/>
                    </a:solidFill>
                  </a:tcPr>
                </a:tc>
              </a:tr>
              <a:tr h="868680">
                <a:tc>
                  <a:txBody>
                    <a:bodyPr wrap="square"/>
                    <a:lstStyle/>
                    <a:p>
                      <a:pPr algn="l"/>
                      <a:r>
                        <a:rPr sz="1050" b="0">
                          <a:solidFill>
                            <a:srgbClr val="141413"/>
                          </a:solidFill>
                          <a:latin typeface="Arial"/>
                        </a:rPr>
                        <a:t>Proposal</a:t>
                      </a:r>
                    </a:p>
                  </a:txBody>
                  <a:tcPr anchor="ctr" marL="82296" marR="64008" marT="18288" marB="18288">
                    <a:solidFill>
                      <a:srgbClr val="F4F2EC"/>
                    </a:solidFill>
                  </a:tcPr>
                </a:tc>
                <a:tc>
                  <a:txBody>
                    <a:bodyPr wrap="square"/>
                    <a:lstStyle/>
                    <a:p>
                      <a:pPr algn="ctr"/>
                      <a:r>
                        <a:rPr sz="1050" b="0">
                          <a:solidFill>
                            <a:srgbClr val="141413"/>
                          </a:solidFill>
                          <a:latin typeface="Arial"/>
                        </a:rPr>
                        <a:t>18</a:t>
                      </a:r>
                    </a:p>
                  </a:txBody>
                  <a:tcPr anchor="ctr" marL="82296" marR="64008" marT="18288" marB="18288">
                    <a:solidFill>
                      <a:srgbClr val="F4F2EC"/>
                    </a:solidFill>
                  </a:tcPr>
                </a:tc>
                <a:tc>
                  <a:txBody>
                    <a:bodyPr wrap="square"/>
                    <a:lstStyle/>
                    <a:p>
                      <a:pPr algn="r"/>
                      <a:r>
                        <a:rPr sz="1050" b="0">
                          <a:solidFill>
                            <a:srgbClr val="141413"/>
                          </a:solidFill>
                          <a:latin typeface="Arial"/>
                        </a:rPr>
                        <a:t>$3.1M</a:t>
                      </a:r>
                    </a:p>
                  </a:txBody>
                  <a:tcPr anchor="ctr" marL="82296" marR="64008" marT="18288" marB="18288">
                    <a:solidFill>
                      <a:srgbClr val="F4F2EC"/>
                    </a:solidFill>
                  </a:tcPr>
                </a:tc>
                <a:tc>
                  <a:txBody>
                    <a:bodyPr wrap="square"/>
                    <a:lstStyle/>
                    <a:p>
                      <a:pPr algn="r"/>
                      <a:r>
                        <a:rPr sz="1050" b="0">
                          <a:solidFill>
                            <a:srgbClr val="141413"/>
                          </a:solidFill>
                          <a:latin typeface="Arial"/>
                        </a:rPr>
                        <a:t>$1.1M</a:t>
                      </a:r>
                    </a:p>
                  </a:txBody>
                  <a:tcPr anchor="ctr" marL="82296" marR="64008" marT="18288" marB="18288">
                    <a:solidFill>
                      <a:srgbClr val="F4F2EC"/>
                    </a:solidFill>
                  </a:tcPr>
                </a:tc>
              </a:tr>
              <a:tr h="868680">
                <a:tc>
                  <a:txBody>
                    <a:bodyPr wrap="square"/>
                    <a:lstStyle/>
                    <a:p>
                      <a:pPr algn="l"/>
                      <a:r>
                        <a:rPr sz="1050" b="0">
                          <a:solidFill>
                            <a:srgbClr val="141413"/>
                          </a:solidFill>
                          <a:latin typeface="Arial"/>
                        </a:rPr>
                        <a:t>Verbal</a:t>
                      </a:r>
                    </a:p>
                  </a:txBody>
                  <a:tcPr anchor="ctr" marL="82296" marR="64008" marT="18288" marB="18288">
                    <a:solidFill>
                      <a:srgbClr val="FFFFFF"/>
                    </a:solidFill>
                  </a:tcPr>
                </a:tc>
                <a:tc>
                  <a:txBody>
                    <a:bodyPr wrap="square"/>
                    <a:lstStyle/>
                    <a:p>
                      <a:pPr algn="ctr"/>
                      <a:r>
                        <a:rPr sz="1050" b="0">
                          <a:solidFill>
                            <a:srgbClr val="141413"/>
                          </a:solidFill>
                          <a:latin typeface="Arial"/>
                        </a:rPr>
                        <a:t>6</a:t>
                      </a:r>
                    </a:p>
                  </a:txBody>
                  <a:tcPr anchor="ctr" marL="82296" marR="64008" marT="18288" marB="18288">
                    <a:solidFill>
                      <a:srgbClr val="FFFFFF"/>
                    </a:solidFill>
                  </a:tcPr>
                </a:tc>
                <a:tc>
                  <a:txBody>
                    <a:bodyPr wrap="square"/>
                    <a:lstStyle/>
                    <a:p>
                      <a:pPr algn="r"/>
                      <a:r>
                        <a:rPr sz="1050" b="0">
                          <a:solidFill>
                            <a:srgbClr val="141413"/>
                          </a:solidFill>
                          <a:latin typeface="Arial"/>
                        </a:rPr>
                        <a:t>$1.4M</a:t>
                      </a:r>
                    </a:p>
                  </a:txBody>
                  <a:tcPr anchor="ctr" marL="82296" marR="64008" marT="18288" marB="18288">
                    <a:solidFill>
                      <a:srgbClr val="FFFFFF"/>
                    </a:solidFill>
                  </a:tcPr>
                </a:tc>
                <a:tc>
                  <a:txBody>
                    <a:bodyPr wrap="square"/>
                    <a:lstStyle/>
                    <a:p>
                      <a:pPr algn="r"/>
                      <a:r>
                        <a:rPr sz="1050" b="0">
                          <a:solidFill>
                            <a:srgbClr val="141413"/>
                          </a:solidFill>
                          <a:latin typeface="Arial"/>
                        </a:rPr>
                        <a:t>$0.9M</a:t>
                      </a:r>
                    </a:p>
                  </a:txBody>
                  <a:tcPr anchor="ctr" marL="82296" marR="64008" marT="18288" marB="18288">
                    <a:solidFill>
                      <a:srgbClr val="FFFFFF"/>
                    </a:solidFill>
                  </a:tcPr>
                </a:tc>
              </a:tr>
              <a:tr h="868680">
                <a:tc>
                  <a:txBody>
                    <a:bodyPr wrap="square"/>
                    <a:lstStyle/>
                    <a:p>
                      <a:pPr algn="l"/>
                      <a:r>
                        <a:rPr sz="1050" b="0">
                          <a:solidFill>
                            <a:srgbClr val="141413"/>
                          </a:solidFill>
                          <a:latin typeface="Arial"/>
                        </a:rPr>
                        <a:t>Coverage vs. plan</a:t>
                      </a:r>
                    </a:p>
                  </a:txBody>
                  <a:tcPr anchor="ctr" marL="82296" marR="64008" marT="18288" marB="18288">
                    <a:solidFill>
                      <a:srgbClr val="F4F2EC"/>
                    </a:solidFill>
                  </a:tcPr>
                </a:tc>
                <a:tc>
                  <a:txBody>
                    <a:bodyPr wrap="square"/>
                    <a:lstStyle/>
                    <a:p>
                      <a:pPr algn="ctr"/>
                      <a:r>
                        <a:rPr sz="1050" b="0">
                          <a:solidFill>
                            <a:srgbClr val="141413"/>
                          </a:solidFill>
                          <a:latin typeface="Arial"/>
                        </a:rPr>
                        <a:t>—</a:t>
                      </a:r>
                    </a:p>
                  </a:txBody>
                  <a:tcPr anchor="ctr" marL="82296" marR="64008" marT="18288" marB="18288">
                    <a:solidFill>
                      <a:srgbClr val="F4F2EC"/>
                    </a:solidFill>
                  </a:tcPr>
                </a:tc>
                <a:tc>
                  <a:txBody>
                    <a:bodyPr wrap="square"/>
                    <a:lstStyle/>
                    <a:p>
                      <a:pPr algn="r"/>
                      <a:r>
                        <a:rPr sz="1050" b="0">
                          <a:solidFill>
                            <a:srgbClr val="141413"/>
                          </a:solidFill>
                          <a:latin typeface="Arial"/>
                        </a:rPr>
                        <a:t>3.1x</a:t>
                      </a:r>
                    </a:p>
                  </a:txBody>
                  <a:tcPr anchor="ctr" marL="82296" marR="64008" marT="18288" marB="18288">
                    <a:solidFill>
                      <a:srgbClr val="F4F2EC"/>
                    </a:solidFill>
                  </a:tcPr>
                </a:tc>
                <a:tc>
                  <a:txBody>
                    <a:bodyPr wrap="square"/>
                    <a:lstStyle/>
                    <a:p>
                      <a:pPr algn="r"/>
                      <a:r>
                        <a:rPr sz="1050" b="0">
                          <a:solidFill>
                            <a:srgbClr val="141413"/>
                          </a:solidFill>
                          <a:latin typeface="Arial"/>
                        </a:rPr>
                        <a:t>—</a:t>
                      </a:r>
                    </a:p>
                  </a:txBody>
                  <a:tcPr anchor="ctr" marL="82296" marR="64008" marT="18288" marB="18288">
                    <a:solidFill>
                      <a:srgbClr val="F4F2EC"/>
                    </a:solidFill>
                  </a:tcPr>
                </a:tc>
              </a:tr>
            </a:tbl>
          </a:graphicData>
        </a:graphic>
      </p:graphicFrame>
      <p:sp>
        <p:nvSpPr>
          <p:cNvPr id="9" name="Rounded Rectangle 8"/>
          <p:cNvSpPr/>
          <p:nvPr/>
        </p:nvSpPr>
        <p:spPr>
          <a:xfrm>
            <a:off x="8366760" y="1901952"/>
            <a:ext cx="3319272" cy="4343400"/>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567928" y="2084832"/>
            <a:ext cx="2916936" cy="256032"/>
          </a:xfrm>
          <a:prstGeom prst="rect">
            <a:avLst/>
          </a:prstGeom>
          <a:noFill/>
        </p:spPr>
        <p:txBody>
          <a:bodyPr wrap="square" anchor="t" lIns="0" rIns="0" tIns="0" bIns="0">
            <a:spAutoFit/>
          </a:bodyPr>
          <a:lstStyle/>
          <a:p>
            <a:r>
              <a:rPr sz="1050" b="1" i="0" spc="120">
                <a:solidFill>
                  <a:srgbClr val="5C6B4A"/>
                </a:solidFill>
                <a:latin typeface="Arial"/>
              </a:rPr>
              <a:t>WHAT I LOOK FOR</a:t>
            </a:r>
          </a:p>
        </p:txBody>
      </p:sp>
      <p:sp>
        <p:nvSpPr>
          <p:cNvPr id="11" name="TextBox 10"/>
          <p:cNvSpPr txBox="1"/>
          <p:nvPr/>
        </p:nvSpPr>
        <p:spPr>
          <a:xfrm>
            <a:off x="8567928" y="2377440"/>
            <a:ext cx="2916936" cy="2377440"/>
          </a:xfrm>
          <a:prstGeom prst="rect">
            <a:avLst/>
          </a:prstGeom>
          <a:noFill/>
        </p:spPr>
        <p:txBody>
          <a:bodyPr wrap="square" anchor="t" lIns="0" rIns="0" tIns="0" bIns="0">
            <a:spAutoFit/>
          </a:bodyPr>
          <a:lstStyle/>
          <a:p>
            <a:pPr>
              <a:spcAft>
                <a:spcPts val="700"/>
              </a:spcAft>
            </a:pPr>
            <a:r>
              <a:rPr sz="1150" b="1" i="0">
                <a:solidFill>
                  <a:srgbClr val="C4793A"/>
                </a:solidFill>
                <a:latin typeface="Arial"/>
              </a:rPr>
              <a:t>•  </a:t>
            </a:r>
            <a:r>
              <a:rPr sz="1200" b="0" i="0">
                <a:solidFill>
                  <a:srgbClr val="4A4A47"/>
                </a:solidFill>
                <a:latin typeface="Arial"/>
              </a:rPr>
              <a:t>The number of deals in the pipeline and their total potential value.</a:t>
            </a:r>
          </a:p>
          <a:p>
            <a:pPr>
              <a:spcAft>
                <a:spcPts val="700"/>
              </a:spcAft>
            </a:pPr>
            <a:r>
              <a:rPr sz="1150" b="1" i="0">
                <a:solidFill>
                  <a:srgbClr val="C4793A"/>
                </a:solidFill>
                <a:latin typeface="Arial"/>
              </a:rPr>
              <a:t>•  </a:t>
            </a:r>
            <a:r>
              <a:rPr sz="1200" b="0" i="0">
                <a:solidFill>
                  <a:srgbClr val="4A4A47"/>
                </a:solidFill>
                <a:latin typeface="Arial"/>
              </a:rPr>
              <a:t>Coverage against the plan: is there enough pipeline to hit the number?</a:t>
            </a:r>
          </a:p>
          <a:p>
            <a:pPr>
              <a:spcAft>
                <a:spcPts val="700"/>
              </a:spcAft>
            </a:pPr>
            <a:r>
              <a:rPr sz="1150" b="1" i="0">
                <a:solidFill>
                  <a:srgbClr val="C4793A"/>
                </a:solidFill>
                <a:latin typeface="Arial"/>
              </a:rPr>
              <a:t>•  </a:t>
            </a:r>
            <a:r>
              <a:rPr sz="1200" b="0" i="0">
                <a:solidFill>
                  <a:srgbClr val="4A4A47"/>
                </a:solidFill>
                <a:latin typeface="Arial"/>
              </a:rPr>
              <a:t>Conversion by stage and how long the sales cycle really takes.</a:t>
            </a:r>
          </a:p>
        </p:txBody>
      </p:sp>
      <p:sp>
        <p:nvSpPr>
          <p:cNvPr id="12" name="Rectangle 11"/>
          <p:cNvSpPr/>
          <p:nvPr/>
        </p:nvSpPr>
        <p:spPr>
          <a:xfrm>
            <a:off x="8567928" y="4672584"/>
            <a:ext cx="2916936" cy="18288"/>
          </a:xfrm>
          <a:prstGeom prst="rect">
            <a:avLst/>
          </a:prstGeom>
          <a:solidFill>
            <a:srgbClr val="D5D2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567928" y="4828032"/>
            <a:ext cx="2916936" cy="256032"/>
          </a:xfrm>
          <a:prstGeom prst="rect">
            <a:avLst/>
          </a:prstGeom>
          <a:noFill/>
        </p:spPr>
        <p:txBody>
          <a:bodyPr wrap="square" anchor="t" lIns="0" rIns="0" tIns="0" bIns="0">
            <a:spAutoFit/>
          </a:bodyPr>
          <a:lstStyle/>
          <a:p>
            <a:r>
              <a:rPr sz="1050" b="1" i="0" spc="120">
                <a:solidFill>
                  <a:srgbClr val="C4793A"/>
                </a:solidFill>
                <a:latin typeface="Arial"/>
              </a:rPr>
              <a:t>THE QUESTION IN MY HEAD</a:t>
            </a:r>
          </a:p>
        </p:txBody>
      </p:sp>
      <p:sp>
        <p:nvSpPr>
          <p:cNvPr id="14" name="TextBox 13"/>
          <p:cNvSpPr txBox="1"/>
          <p:nvPr/>
        </p:nvSpPr>
        <p:spPr>
          <a:xfrm>
            <a:off x="8567928" y="5148072"/>
            <a:ext cx="2916936" cy="1005840"/>
          </a:xfrm>
          <a:prstGeom prst="rect">
            <a:avLst/>
          </a:prstGeom>
          <a:noFill/>
        </p:spPr>
        <p:txBody>
          <a:bodyPr wrap="square" anchor="t" lIns="0" rIns="0" tIns="0" bIns="0">
            <a:spAutoFit/>
          </a:bodyPr>
          <a:lstStyle/>
          <a:p>
            <a:pPr algn="l"/>
            <a:r>
              <a:rPr sz="1300" b="0" i="1">
                <a:solidFill>
                  <a:srgbClr val="141413"/>
                </a:solidFill>
                <a:latin typeface="Georgia"/>
              </a:rPr>
              <a:t>If I discount this pipeline realistically, does the plan still hold?</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9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292608"/>
            <a:ext cx="8686800" cy="274320"/>
          </a:xfrm>
          <a:prstGeom prst="rect">
            <a:avLst/>
          </a:prstGeom>
          <a:noFill/>
        </p:spPr>
        <p:txBody>
          <a:bodyPr wrap="square" anchor="t" lIns="0" rIns="0" tIns="0" bIns="0">
            <a:spAutoFit/>
          </a:bodyPr>
          <a:lstStyle/>
          <a:p>
            <a:r>
              <a:rPr sz="1100" b="1" i="0" spc="130">
                <a:solidFill>
                  <a:srgbClr val="C4793A"/>
                </a:solidFill>
                <a:latin typeface="Arial"/>
              </a:rPr>
              <a:t>TRACTION   ·   SECTION 23</a:t>
            </a:r>
          </a:p>
        </p:txBody>
      </p:sp>
      <p:sp>
        <p:nvSpPr>
          <p:cNvPr id="5" name="TextBox 4"/>
          <p:cNvSpPr txBox="1"/>
          <p:nvPr/>
        </p:nvSpPr>
        <p:spPr>
          <a:xfrm>
            <a:off x="502920" y="548640"/>
            <a:ext cx="7680960" cy="548640"/>
          </a:xfrm>
          <a:prstGeom prst="rect">
            <a:avLst/>
          </a:prstGeom>
          <a:noFill/>
        </p:spPr>
        <p:txBody>
          <a:bodyPr wrap="square" anchor="t" lIns="0" rIns="0" tIns="0" bIns="0">
            <a:spAutoFit/>
          </a:bodyPr>
          <a:lstStyle/>
          <a:p>
            <a:pPr algn="l"/>
            <a:r>
              <a:rPr sz="2600" b="1" i="0">
                <a:solidFill>
                  <a:srgbClr val="141413"/>
                </a:solidFill>
                <a:latin typeface="Georgia"/>
              </a:rPr>
              <a:t>Sales: Customer Deep-Dive</a:t>
            </a:r>
          </a:p>
        </p:txBody>
      </p:sp>
      <p:sp>
        <p:nvSpPr>
          <p:cNvPr id="6" name="TextBox 5"/>
          <p:cNvSpPr txBox="1"/>
          <p:nvPr/>
        </p:nvSpPr>
        <p:spPr>
          <a:xfrm>
            <a:off x="521207" y="1188720"/>
            <a:ext cx="7680960" cy="457200"/>
          </a:xfrm>
          <a:prstGeom prst="rect">
            <a:avLst/>
          </a:prstGeom>
          <a:noFill/>
        </p:spPr>
        <p:txBody>
          <a:bodyPr wrap="square" anchor="t" lIns="0" rIns="0" tIns="0" bIns="0">
            <a:spAutoFit/>
          </a:bodyPr>
          <a:lstStyle/>
          <a:p>
            <a:pPr algn="l"/>
            <a:r>
              <a:rPr sz="1350" b="0" i="1">
                <a:solidFill>
                  <a:srgbClr val="5C6B4A"/>
                </a:solidFill>
                <a:latin typeface="Arial"/>
              </a:rPr>
              <a:t>One real customer, fully: their problem, why they bought, the terms, the revenue.</a:t>
            </a:r>
          </a:p>
        </p:txBody>
      </p:sp>
      <p:sp>
        <p:nvSpPr>
          <p:cNvPr id="7" name="TextBox 6"/>
          <p:cNvSpPr txBox="1"/>
          <p:nvPr/>
        </p:nvSpPr>
        <p:spPr>
          <a:xfrm>
            <a:off x="521207" y="1627632"/>
            <a:ext cx="7680960" cy="256032"/>
          </a:xfrm>
          <a:prstGeom prst="rect">
            <a:avLst/>
          </a:prstGeom>
          <a:noFill/>
        </p:spPr>
        <p:txBody>
          <a:bodyPr wrap="square" anchor="t" lIns="0" rIns="0" tIns="0" bIns="0">
            <a:spAutoFit/>
          </a:bodyPr>
          <a:lstStyle/>
          <a:p>
            <a:r>
              <a:rPr sz="950" b="1" i="0" spc="120">
                <a:solidFill>
                  <a:srgbClr val="C4793A"/>
                </a:solidFill>
                <a:latin typeface="Arial"/>
              </a:rPr>
              <a:t>HOW I'D REPRESENT IT  ·  ILLUSTRATIVE</a:t>
            </a:r>
          </a:p>
        </p:txBody>
      </p:sp>
      <p:sp>
        <p:nvSpPr>
          <p:cNvPr id="8" name="Rounded Rectangle 7"/>
          <p:cNvSpPr/>
          <p:nvPr/>
        </p:nvSpPr>
        <p:spPr>
          <a:xfrm>
            <a:off x="502920" y="1901952"/>
            <a:ext cx="7680960" cy="4343400"/>
          </a:xfrm>
          <a:prstGeom prst="roundRect">
            <a:avLst>
              <a:gd name="adj" fmla="val 5000"/>
            </a:avLst>
          </a:prstGeom>
          <a:solidFill>
            <a:srgbClr val="FFFFFF"/>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94360" y="2084832"/>
            <a:ext cx="7498080" cy="274320"/>
          </a:xfrm>
          <a:prstGeom prst="rect">
            <a:avLst/>
          </a:prstGeom>
          <a:noFill/>
        </p:spPr>
        <p:txBody>
          <a:bodyPr wrap="square" anchor="t" lIns="0" rIns="0" tIns="0" bIns="0">
            <a:spAutoFit/>
          </a:bodyPr>
          <a:lstStyle/>
          <a:p>
            <a:pPr algn="l"/>
            <a:r>
              <a:rPr sz="1250" b="1" i="0">
                <a:solidFill>
                  <a:srgbClr val="141413"/>
                </a:solidFill>
                <a:latin typeface="Arial"/>
              </a:rPr>
              <a:t>Anchor customer</a:t>
            </a:r>
          </a:p>
        </p:txBody>
      </p:sp>
      <p:sp>
        <p:nvSpPr>
          <p:cNvPr id="10" name="TextBox 9"/>
          <p:cNvSpPr txBox="1"/>
          <p:nvPr/>
        </p:nvSpPr>
        <p:spPr>
          <a:xfrm>
            <a:off x="594360" y="2359152"/>
            <a:ext cx="7498080" cy="274320"/>
          </a:xfrm>
          <a:prstGeom prst="rect">
            <a:avLst/>
          </a:prstGeom>
          <a:noFill/>
        </p:spPr>
        <p:txBody>
          <a:bodyPr wrap="square" anchor="t" lIns="0" rIns="0" tIns="0" bIns="0">
            <a:spAutoFit/>
          </a:bodyPr>
          <a:lstStyle/>
          <a:p>
            <a:pPr algn="l"/>
            <a:r>
              <a:rPr sz="1050" b="0" i="0">
                <a:solidFill>
                  <a:srgbClr val="C4793A"/>
                </a:solidFill>
                <a:latin typeface="Arial"/>
              </a:rPr>
              <a:t>Mid-market, 400 seats</a:t>
            </a:r>
          </a:p>
        </p:txBody>
      </p:sp>
      <p:sp>
        <p:nvSpPr>
          <p:cNvPr id="11" name="TextBox 10"/>
          <p:cNvSpPr txBox="1"/>
          <p:nvPr/>
        </p:nvSpPr>
        <p:spPr>
          <a:xfrm>
            <a:off x="630936" y="2688336"/>
            <a:ext cx="7424928" cy="3520439"/>
          </a:xfrm>
          <a:prstGeom prst="rect">
            <a:avLst/>
          </a:prstGeom>
          <a:noFill/>
        </p:spPr>
        <p:txBody>
          <a:bodyPr wrap="square" anchor="t" lIns="0" rIns="0" tIns="0" bIns="0">
            <a:spAutoFit/>
          </a:bodyPr>
          <a:lstStyle/>
          <a:p>
            <a:pPr>
              <a:spcAft>
                <a:spcPts val="400"/>
              </a:spcAft>
            </a:pPr>
            <a:r>
              <a:rPr sz="1000" b="0" i="0">
                <a:solidFill>
                  <a:srgbClr val="5C6B4A"/>
                </a:solidFill>
                <a:latin typeface="Arial"/>
              </a:rPr>
              <a:t>•  </a:t>
            </a:r>
            <a:r>
              <a:rPr sz="1050" b="0" i="0">
                <a:solidFill>
                  <a:srgbClr val="4A4A47"/>
                </a:solidFill>
                <a:latin typeface="Arial"/>
              </a:rPr>
              <a:t>Problem: manual process, 9 steps</a:t>
            </a:r>
          </a:p>
          <a:p>
            <a:pPr>
              <a:spcAft>
                <a:spcPts val="400"/>
              </a:spcAft>
            </a:pPr>
            <a:r>
              <a:rPr sz="1000" b="0" i="0">
                <a:solidFill>
                  <a:srgbClr val="5C6B4A"/>
                </a:solidFill>
                <a:latin typeface="Arial"/>
              </a:rPr>
              <a:t>•  </a:t>
            </a:r>
            <a:r>
              <a:rPr sz="1050" b="0" i="0">
                <a:solidFill>
                  <a:srgbClr val="4A4A47"/>
                </a:solidFill>
                <a:latin typeface="Arial"/>
              </a:rPr>
              <a:t>Chose us over Incumbent A on speed</a:t>
            </a:r>
          </a:p>
          <a:p>
            <a:pPr>
              <a:spcAft>
                <a:spcPts val="400"/>
              </a:spcAft>
            </a:pPr>
            <a:r>
              <a:rPr sz="1000" b="0" i="0">
                <a:solidFill>
                  <a:srgbClr val="5C6B4A"/>
                </a:solidFill>
                <a:latin typeface="Arial"/>
              </a:rPr>
              <a:t>•  </a:t>
            </a:r>
            <a:r>
              <a:rPr sz="1050" b="0" i="0">
                <a:solidFill>
                  <a:srgbClr val="4A4A47"/>
                </a:solidFill>
                <a:latin typeface="Arial"/>
              </a:rPr>
              <a:t>$120K ACV, expanded twice</a:t>
            </a:r>
          </a:p>
          <a:p>
            <a:pPr>
              <a:spcAft>
                <a:spcPts val="400"/>
              </a:spcAft>
            </a:pPr>
            <a:r>
              <a:rPr sz="1000" b="0" i="0">
                <a:solidFill>
                  <a:srgbClr val="5C6B4A"/>
                </a:solidFill>
                <a:latin typeface="Arial"/>
              </a:rPr>
              <a:t>•  </a:t>
            </a:r>
            <a:r>
              <a:rPr sz="1050" b="0" i="0">
                <a:solidFill>
                  <a:srgbClr val="4A4A47"/>
                </a:solidFill>
                <a:latin typeface="Arial"/>
              </a:rPr>
              <a:t>Now a reference for the next ten</a:t>
            </a:r>
          </a:p>
        </p:txBody>
      </p:sp>
      <p:sp>
        <p:nvSpPr>
          <p:cNvPr id="12" name="Rounded Rectangle 11"/>
          <p:cNvSpPr/>
          <p:nvPr/>
        </p:nvSpPr>
        <p:spPr>
          <a:xfrm>
            <a:off x="8366760" y="1901952"/>
            <a:ext cx="3319272" cy="4343400"/>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567928" y="2084832"/>
            <a:ext cx="2916936" cy="256032"/>
          </a:xfrm>
          <a:prstGeom prst="rect">
            <a:avLst/>
          </a:prstGeom>
          <a:noFill/>
        </p:spPr>
        <p:txBody>
          <a:bodyPr wrap="square" anchor="t" lIns="0" rIns="0" tIns="0" bIns="0">
            <a:spAutoFit/>
          </a:bodyPr>
          <a:lstStyle/>
          <a:p>
            <a:r>
              <a:rPr sz="1050" b="1" i="0" spc="120">
                <a:solidFill>
                  <a:srgbClr val="5C6B4A"/>
                </a:solidFill>
                <a:latin typeface="Arial"/>
              </a:rPr>
              <a:t>WHAT I LOOK FOR</a:t>
            </a:r>
          </a:p>
        </p:txBody>
      </p:sp>
      <p:sp>
        <p:nvSpPr>
          <p:cNvPr id="14" name="TextBox 13"/>
          <p:cNvSpPr txBox="1"/>
          <p:nvPr/>
        </p:nvSpPr>
        <p:spPr>
          <a:xfrm>
            <a:off x="8567928" y="2377440"/>
            <a:ext cx="2916936" cy="2377440"/>
          </a:xfrm>
          <a:prstGeom prst="rect">
            <a:avLst/>
          </a:prstGeom>
          <a:noFill/>
        </p:spPr>
        <p:txBody>
          <a:bodyPr wrap="square" anchor="t" lIns="0" rIns="0" tIns="0" bIns="0">
            <a:spAutoFit/>
          </a:bodyPr>
          <a:lstStyle/>
          <a:p>
            <a:pPr>
              <a:spcAft>
                <a:spcPts val="700"/>
              </a:spcAft>
            </a:pPr>
            <a:r>
              <a:rPr sz="1150" b="1" i="0">
                <a:solidFill>
                  <a:srgbClr val="C4793A"/>
                </a:solidFill>
                <a:latin typeface="Arial"/>
              </a:rPr>
              <a:t>•  </a:t>
            </a:r>
            <a:r>
              <a:rPr sz="1200" b="0" i="0">
                <a:solidFill>
                  <a:srgbClr val="4A4A47"/>
                </a:solidFill>
                <a:latin typeface="Arial"/>
              </a:rPr>
              <a:t>The customer's original problem and why this product won.</a:t>
            </a:r>
          </a:p>
          <a:p>
            <a:pPr>
              <a:spcAft>
                <a:spcPts val="700"/>
              </a:spcAft>
            </a:pPr>
            <a:r>
              <a:rPr sz="1150" b="1" i="0">
                <a:solidFill>
                  <a:srgbClr val="C4793A"/>
                </a:solidFill>
                <a:latin typeface="Arial"/>
              </a:rPr>
              <a:t>•  </a:t>
            </a:r>
            <a:r>
              <a:rPr sz="1200" b="0" i="0">
                <a:solidFill>
                  <a:srgbClr val="4A4A47"/>
                </a:solidFill>
                <a:latin typeface="Arial"/>
              </a:rPr>
              <a:t>The deal terms, the revenue, and whether it is expanding.</a:t>
            </a:r>
          </a:p>
          <a:p>
            <a:pPr>
              <a:spcAft>
                <a:spcPts val="700"/>
              </a:spcAft>
            </a:pPr>
            <a:r>
              <a:rPr sz="1150" b="1" i="0">
                <a:solidFill>
                  <a:srgbClr val="C4793A"/>
                </a:solidFill>
                <a:latin typeface="Arial"/>
              </a:rPr>
              <a:t>•  </a:t>
            </a:r>
            <a:r>
              <a:rPr sz="1200" b="0" i="0">
                <a:solidFill>
                  <a:srgbClr val="4A4A47"/>
                </a:solidFill>
                <a:latin typeface="Arial"/>
              </a:rPr>
              <a:t>Whether this customer is a repeatable pattern or a one-off.</a:t>
            </a:r>
          </a:p>
        </p:txBody>
      </p:sp>
      <p:sp>
        <p:nvSpPr>
          <p:cNvPr id="15" name="Rectangle 14"/>
          <p:cNvSpPr/>
          <p:nvPr/>
        </p:nvSpPr>
        <p:spPr>
          <a:xfrm>
            <a:off x="8567928" y="4672584"/>
            <a:ext cx="2916936" cy="18288"/>
          </a:xfrm>
          <a:prstGeom prst="rect">
            <a:avLst/>
          </a:prstGeom>
          <a:solidFill>
            <a:srgbClr val="D5D2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8567928" y="4828032"/>
            <a:ext cx="2916936" cy="256032"/>
          </a:xfrm>
          <a:prstGeom prst="rect">
            <a:avLst/>
          </a:prstGeom>
          <a:noFill/>
        </p:spPr>
        <p:txBody>
          <a:bodyPr wrap="square" anchor="t" lIns="0" rIns="0" tIns="0" bIns="0">
            <a:spAutoFit/>
          </a:bodyPr>
          <a:lstStyle/>
          <a:p>
            <a:r>
              <a:rPr sz="1050" b="1" i="0" spc="120">
                <a:solidFill>
                  <a:srgbClr val="C4793A"/>
                </a:solidFill>
                <a:latin typeface="Arial"/>
              </a:rPr>
              <a:t>THE QUESTION IN MY HEAD</a:t>
            </a:r>
          </a:p>
        </p:txBody>
      </p:sp>
      <p:sp>
        <p:nvSpPr>
          <p:cNvPr id="17" name="TextBox 16"/>
          <p:cNvSpPr txBox="1"/>
          <p:nvPr/>
        </p:nvSpPr>
        <p:spPr>
          <a:xfrm>
            <a:off x="8567928" y="5148072"/>
            <a:ext cx="2916936" cy="1005840"/>
          </a:xfrm>
          <a:prstGeom prst="rect">
            <a:avLst/>
          </a:prstGeom>
          <a:noFill/>
        </p:spPr>
        <p:txBody>
          <a:bodyPr wrap="square" anchor="t" lIns="0" rIns="0" tIns="0" bIns="0">
            <a:spAutoFit/>
          </a:bodyPr>
          <a:lstStyle/>
          <a:p>
            <a:pPr algn="l"/>
            <a:r>
              <a:rPr sz="1300" b="0" i="1">
                <a:solidFill>
                  <a:srgbClr val="141413"/>
                </a:solidFill>
                <a:latin typeface="Georgia"/>
              </a:rPr>
              <a:t>Is this customer a template for the next hundred, or a lucky fit?</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4141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2651760"/>
            <a:ext cx="10515600" cy="365760"/>
          </a:xfrm>
          <a:prstGeom prst="rect">
            <a:avLst/>
          </a:prstGeom>
          <a:noFill/>
        </p:spPr>
        <p:txBody>
          <a:bodyPr wrap="square" anchor="t" lIns="0" rIns="0" tIns="0" bIns="0">
            <a:spAutoFit/>
          </a:bodyPr>
          <a:lstStyle/>
          <a:p>
            <a:r>
              <a:rPr sz="1500" b="1" i="0" spc="240">
                <a:solidFill>
                  <a:srgbClr val="C4793A"/>
                </a:solidFill>
                <a:latin typeface="Arial"/>
              </a:rPr>
              <a:t>FINANCIALS</a:t>
            </a:r>
          </a:p>
        </p:txBody>
      </p:sp>
      <p:sp>
        <p:nvSpPr>
          <p:cNvPr id="5" name="TextBox 4"/>
          <p:cNvSpPr txBox="1"/>
          <p:nvPr/>
        </p:nvSpPr>
        <p:spPr>
          <a:xfrm>
            <a:off x="804672" y="3108960"/>
            <a:ext cx="10607040" cy="1097280"/>
          </a:xfrm>
          <a:prstGeom prst="rect">
            <a:avLst/>
          </a:prstGeom>
          <a:noFill/>
        </p:spPr>
        <p:txBody>
          <a:bodyPr wrap="square" anchor="t" lIns="0" rIns="0" tIns="0" bIns="0">
            <a:spAutoFit/>
          </a:bodyPr>
          <a:lstStyle/>
          <a:p>
            <a:r>
              <a:rPr sz="4400" b="1" i="0">
                <a:solidFill>
                  <a:srgbClr val="ECEAE2"/>
                </a:solidFill>
                <a:latin typeface="Georgia"/>
              </a:rPr>
              <a:t>Financials</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9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292608"/>
            <a:ext cx="8686800" cy="274320"/>
          </a:xfrm>
          <a:prstGeom prst="rect">
            <a:avLst/>
          </a:prstGeom>
          <a:noFill/>
        </p:spPr>
        <p:txBody>
          <a:bodyPr wrap="square" anchor="t" lIns="0" rIns="0" tIns="0" bIns="0">
            <a:spAutoFit/>
          </a:bodyPr>
          <a:lstStyle/>
          <a:p>
            <a:r>
              <a:rPr sz="1100" b="1" i="0" spc="130">
                <a:solidFill>
                  <a:srgbClr val="C4793A"/>
                </a:solidFill>
                <a:latin typeface="Arial"/>
              </a:rPr>
              <a:t>FINANCIALS   ·   SECTION 24</a:t>
            </a:r>
          </a:p>
        </p:txBody>
      </p:sp>
      <p:sp>
        <p:nvSpPr>
          <p:cNvPr id="5" name="TextBox 4"/>
          <p:cNvSpPr txBox="1"/>
          <p:nvPr/>
        </p:nvSpPr>
        <p:spPr>
          <a:xfrm>
            <a:off x="502920" y="548640"/>
            <a:ext cx="7680960" cy="548640"/>
          </a:xfrm>
          <a:prstGeom prst="rect">
            <a:avLst/>
          </a:prstGeom>
          <a:noFill/>
        </p:spPr>
        <p:txBody>
          <a:bodyPr wrap="square" anchor="t" lIns="0" rIns="0" tIns="0" bIns="0">
            <a:spAutoFit/>
          </a:bodyPr>
          <a:lstStyle/>
          <a:p>
            <a:pPr algn="l"/>
            <a:r>
              <a:rPr sz="2600" b="1" i="0">
                <a:solidFill>
                  <a:srgbClr val="141413"/>
                </a:solidFill>
                <a:latin typeface="Georgia"/>
              </a:rPr>
              <a:t>Financials: Historical</a:t>
            </a:r>
          </a:p>
        </p:txBody>
      </p:sp>
      <p:sp>
        <p:nvSpPr>
          <p:cNvPr id="6" name="TextBox 5"/>
          <p:cNvSpPr txBox="1"/>
          <p:nvPr/>
        </p:nvSpPr>
        <p:spPr>
          <a:xfrm>
            <a:off x="521207" y="1188720"/>
            <a:ext cx="7680960" cy="457200"/>
          </a:xfrm>
          <a:prstGeom prst="rect">
            <a:avLst/>
          </a:prstGeom>
          <a:noFill/>
        </p:spPr>
        <p:txBody>
          <a:bodyPr wrap="square" anchor="t" lIns="0" rIns="0" tIns="0" bIns="0">
            <a:spAutoFit/>
          </a:bodyPr>
          <a:lstStyle/>
          <a:p>
            <a:pPr algn="l"/>
            <a:r>
              <a:rPr sz="1350" b="0" i="1">
                <a:solidFill>
                  <a:srgbClr val="5C6B4A"/>
                </a:solidFill>
                <a:latin typeface="Arial"/>
              </a:rPr>
              <a:t>The income statement, cash flow, and balance sheet as they actually happened.</a:t>
            </a:r>
          </a:p>
        </p:txBody>
      </p:sp>
      <p:sp>
        <p:nvSpPr>
          <p:cNvPr id="7" name="TextBox 6"/>
          <p:cNvSpPr txBox="1"/>
          <p:nvPr/>
        </p:nvSpPr>
        <p:spPr>
          <a:xfrm>
            <a:off x="521207" y="1627632"/>
            <a:ext cx="7680960" cy="256032"/>
          </a:xfrm>
          <a:prstGeom prst="rect">
            <a:avLst/>
          </a:prstGeom>
          <a:noFill/>
        </p:spPr>
        <p:txBody>
          <a:bodyPr wrap="square" anchor="t" lIns="0" rIns="0" tIns="0" bIns="0">
            <a:spAutoFit/>
          </a:bodyPr>
          <a:lstStyle/>
          <a:p>
            <a:r>
              <a:rPr sz="950" b="1" i="0" spc="120">
                <a:solidFill>
                  <a:srgbClr val="C4793A"/>
                </a:solidFill>
                <a:latin typeface="Arial"/>
              </a:rPr>
              <a:t>HOW I'D REPRESENT IT  ·  ILLUSTRATIVE</a:t>
            </a:r>
          </a:p>
        </p:txBody>
      </p:sp>
      <p:graphicFrame>
        <p:nvGraphicFramePr>
          <p:cNvPr id="8" name="Table 7"/>
          <p:cNvGraphicFramePr>
            <a:graphicFrameLocks noGrp="1"/>
          </p:cNvGraphicFramePr>
          <p:nvPr/>
        </p:nvGraphicFramePr>
        <p:xfrm>
          <a:off x="502920" y="1901952"/>
          <a:ext cx="7680960" cy="4343400"/>
        </p:xfrm>
        <a:graphic>
          <a:graphicData uri="http://schemas.openxmlformats.org/drawingml/2006/table">
            <a:tbl>
              <a:tblPr>
                <a:tableStyleId>{5C22544A-7EE6-4342-B048-85BDC9FD1C3A}</a:tableStyleId>
              </a:tblPr>
              <a:tblGrid>
                <a:gridCol w="2496312"/>
                <a:gridCol w="1728216"/>
                <a:gridCol w="1728216"/>
                <a:gridCol w="1728216"/>
              </a:tblGrid>
              <a:tr h="723900">
                <a:tc>
                  <a:txBody>
                    <a:bodyPr wrap="square"/>
                    <a:lstStyle/>
                    <a:p>
                      <a:pPr algn="l"/>
                      <a:r>
                        <a:rPr sz="1050" b="1">
                          <a:solidFill>
                            <a:srgbClr val="FFFFFF"/>
                          </a:solidFill>
                          <a:latin typeface="Arial"/>
                        </a:rPr>
                        <a:t/>
                      </a:r>
                    </a:p>
                  </a:txBody>
                  <a:tcPr anchor="ctr" marL="82296" marR="64008" marT="18288" marB="18288">
                    <a:solidFill>
                      <a:srgbClr val="141413"/>
                    </a:solidFill>
                  </a:tcPr>
                </a:tc>
                <a:tc>
                  <a:txBody>
                    <a:bodyPr wrap="square"/>
                    <a:lstStyle/>
                    <a:p>
                      <a:pPr algn="l"/>
                      <a:r>
                        <a:rPr sz="1050" b="1">
                          <a:solidFill>
                            <a:srgbClr val="FFFFFF"/>
                          </a:solidFill>
                          <a:latin typeface="Arial"/>
                        </a:rPr>
                        <a:t>FY-2</a:t>
                      </a:r>
                    </a:p>
                  </a:txBody>
                  <a:tcPr anchor="ctr" marL="82296" marR="64008" marT="18288" marB="18288">
                    <a:solidFill>
                      <a:srgbClr val="141413"/>
                    </a:solidFill>
                  </a:tcPr>
                </a:tc>
                <a:tc>
                  <a:txBody>
                    <a:bodyPr wrap="square"/>
                    <a:lstStyle/>
                    <a:p>
                      <a:pPr algn="l"/>
                      <a:r>
                        <a:rPr sz="1050" b="1">
                          <a:solidFill>
                            <a:srgbClr val="FFFFFF"/>
                          </a:solidFill>
                          <a:latin typeface="Arial"/>
                        </a:rPr>
                        <a:t>FY-1</a:t>
                      </a:r>
                    </a:p>
                  </a:txBody>
                  <a:tcPr anchor="ctr" marL="82296" marR="64008" marT="18288" marB="18288">
                    <a:solidFill>
                      <a:srgbClr val="141413"/>
                    </a:solidFill>
                  </a:tcPr>
                </a:tc>
                <a:tc>
                  <a:txBody>
                    <a:bodyPr wrap="square"/>
                    <a:lstStyle/>
                    <a:p>
                      <a:pPr algn="l"/>
                      <a:r>
                        <a:rPr sz="1050" b="1">
                          <a:solidFill>
                            <a:srgbClr val="FFFFFF"/>
                          </a:solidFill>
                          <a:latin typeface="Arial"/>
                        </a:rPr>
                        <a:t>FY0</a:t>
                      </a:r>
                    </a:p>
                  </a:txBody>
                  <a:tcPr anchor="ctr" marL="82296" marR="64008" marT="18288" marB="18288">
                    <a:solidFill>
                      <a:srgbClr val="141413"/>
                    </a:solidFill>
                  </a:tcPr>
                </a:tc>
              </a:tr>
              <a:tr h="723900">
                <a:tc>
                  <a:txBody>
                    <a:bodyPr wrap="square"/>
                    <a:lstStyle/>
                    <a:p>
                      <a:pPr algn="l"/>
                      <a:r>
                        <a:rPr sz="1050" b="0">
                          <a:solidFill>
                            <a:srgbClr val="141413"/>
                          </a:solidFill>
                          <a:latin typeface="Arial"/>
                        </a:rPr>
                        <a:t>Revenue</a:t>
                      </a:r>
                    </a:p>
                  </a:txBody>
                  <a:tcPr anchor="ctr" marL="82296" marR="64008" marT="18288" marB="18288">
                    <a:solidFill>
                      <a:srgbClr val="FFFFFF"/>
                    </a:solidFill>
                  </a:tcPr>
                </a:tc>
                <a:tc>
                  <a:txBody>
                    <a:bodyPr wrap="square"/>
                    <a:lstStyle/>
                    <a:p>
                      <a:pPr algn="r"/>
                      <a:r>
                        <a:rPr sz="1050" b="0">
                          <a:solidFill>
                            <a:srgbClr val="141413"/>
                          </a:solidFill>
                          <a:latin typeface="Arial"/>
                        </a:rPr>
                        <a:t>$0.3M</a:t>
                      </a:r>
                    </a:p>
                  </a:txBody>
                  <a:tcPr anchor="ctr" marL="82296" marR="64008" marT="18288" marB="18288">
                    <a:solidFill>
                      <a:srgbClr val="FFFFFF"/>
                    </a:solidFill>
                  </a:tcPr>
                </a:tc>
                <a:tc>
                  <a:txBody>
                    <a:bodyPr wrap="square"/>
                    <a:lstStyle/>
                    <a:p>
                      <a:pPr algn="r"/>
                      <a:r>
                        <a:rPr sz="1050" b="0">
                          <a:solidFill>
                            <a:srgbClr val="141413"/>
                          </a:solidFill>
                          <a:latin typeface="Arial"/>
                        </a:rPr>
                        <a:t>$0.9M</a:t>
                      </a:r>
                    </a:p>
                  </a:txBody>
                  <a:tcPr anchor="ctr" marL="82296" marR="64008" marT="18288" marB="18288">
                    <a:solidFill>
                      <a:srgbClr val="FFFFFF"/>
                    </a:solidFill>
                  </a:tcPr>
                </a:tc>
                <a:tc>
                  <a:txBody>
                    <a:bodyPr wrap="square"/>
                    <a:lstStyle/>
                    <a:p>
                      <a:pPr algn="r"/>
                      <a:r>
                        <a:rPr sz="1050" b="0">
                          <a:solidFill>
                            <a:srgbClr val="141413"/>
                          </a:solidFill>
                          <a:latin typeface="Arial"/>
                        </a:rPr>
                        <a:t>$2.4M</a:t>
                      </a:r>
                    </a:p>
                  </a:txBody>
                  <a:tcPr anchor="ctr" marL="82296" marR="64008" marT="18288" marB="18288">
                    <a:solidFill>
                      <a:srgbClr val="FFFFFF"/>
                    </a:solidFill>
                  </a:tcPr>
                </a:tc>
              </a:tr>
              <a:tr h="723900">
                <a:tc>
                  <a:txBody>
                    <a:bodyPr wrap="square"/>
                    <a:lstStyle/>
                    <a:p>
                      <a:pPr algn="l"/>
                      <a:r>
                        <a:rPr sz="1050" b="0">
                          <a:solidFill>
                            <a:srgbClr val="141413"/>
                          </a:solidFill>
                          <a:latin typeface="Arial"/>
                        </a:rPr>
                        <a:t>Gross margin</a:t>
                      </a:r>
                    </a:p>
                  </a:txBody>
                  <a:tcPr anchor="ctr" marL="82296" marR="64008" marT="18288" marB="18288">
                    <a:solidFill>
                      <a:srgbClr val="F4F2EC"/>
                    </a:solidFill>
                  </a:tcPr>
                </a:tc>
                <a:tc>
                  <a:txBody>
                    <a:bodyPr wrap="square"/>
                    <a:lstStyle/>
                    <a:p>
                      <a:pPr algn="r"/>
                      <a:r>
                        <a:rPr sz="1050" b="0">
                          <a:solidFill>
                            <a:srgbClr val="141413"/>
                          </a:solidFill>
                          <a:latin typeface="Arial"/>
                        </a:rPr>
                        <a:t>52%</a:t>
                      </a:r>
                    </a:p>
                  </a:txBody>
                  <a:tcPr anchor="ctr" marL="82296" marR="64008" marT="18288" marB="18288">
                    <a:solidFill>
                      <a:srgbClr val="F4F2EC"/>
                    </a:solidFill>
                  </a:tcPr>
                </a:tc>
                <a:tc>
                  <a:txBody>
                    <a:bodyPr wrap="square"/>
                    <a:lstStyle/>
                    <a:p>
                      <a:pPr algn="r"/>
                      <a:r>
                        <a:rPr sz="1050" b="0">
                          <a:solidFill>
                            <a:srgbClr val="141413"/>
                          </a:solidFill>
                          <a:latin typeface="Arial"/>
                        </a:rPr>
                        <a:t>58%</a:t>
                      </a:r>
                    </a:p>
                  </a:txBody>
                  <a:tcPr anchor="ctr" marL="82296" marR="64008" marT="18288" marB="18288">
                    <a:solidFill>
                      <a:srgbClr val="F4F2EC"/>
                    </a:solidFill>
                  </a:tcPr>
                </a:tc>
                <a:tc>
                  <a:txBody>
                    <a:bodyPr wrap="square"/>
                    <a:lstStyle/>
                    <a:p>
                      <a:pPr algn="r"/>
                      <a:r>
                        <a:rPr sz="1050" b="0">
                          <a:solidFill>
                            <a:srgbClr val="141413"/>
                          </a:solidFill>
                          <a:latin typeface="Arial"/>
                        </a:rPr>
                        <a:t>64%</a:t>
                      </a:r>
                    </a:p>
                  </a:txBody>
                  <a:tcPr anchor="ctr" marL="82296" marR="64008" marT="18288" marB="18288">
                    <a:solidFill>
                      <a:srgbClr val="F4F2EC"/>
                    </a:solidFill>
                  </a:tcPr>
                </a:tc>
              </a:tr>
              <a:tr h="723900">
                <a:tc>
                  <a:txBody>
                    <a:bodyPr wrap="square"/>
                    <a:lstStyle/>
                    <a:p>
                      <a:pPr algn="l"/>
                      <a:r>
                        <a:rPr sz="1050" b="0">
                          <a:solidFill>
                            <a:srgbClr val="141413"/>
                          </a:solidFill>
                          <a:latin typeface="Arial"/>
                        </a:rPr>
                        <a:t>Opex</a:t>
                      </a:r>
                    </a:p>
                  </a:txBody>
                  <a:tcPr anchor="ctr" marL="82296" marR="64008" marT="18288" marB="18288">
                    <a:solidFill>
                      <a:srgbClr val="FFFFFF"/>
                    </a:solidFill>
                  </a:tcPr>
                </a:tc>
                <a:tc>
                  <a:txBody>
                    <a:bodyPr wrap="square"/>
                    <a:lstStyle/>
                    <a:p>
                      <a:pPr algn="r"/>
                      <a:r>
                        <a:rPr sz="1050" b="0">
                          <a:solidFill>
                            <a:srgbClr val="141413"/>
                          </a:solidFill>
                          <a:latin typeface="Arial"/>
                        </a:rPr>
                        <a:t>$1.1M</a:t>
                      </a:r>
                    </a:p>
                  </a:txBody>
                  <a:tcPr anchor="ctr" marL="82296" marR="64008" marT="18288" marB="18288">
                    <a:solidFill>
                      <a:srgbClr val="FFFFFF"/>
                    </a:solidFill>
                  </a:tcPr>
                </a:tc>
                <a:tc>
                  <a:txBody>
                    <a:bodyPr wrap="square"/>
                    <a:lstStyle/>
                    <a:p>
                      <a:pPr algn="r"/>
                      <a:r>
                        <a:rPr sz="1050" b="0">
                          <a:solidFill>
                            <a:srgbClr val="141413"/>
                          </a:solidFill>
                          <a:latin typeface="Arial"/>
                        </a:rPr>
                        <a:t>$1.9M</a:t>
                      </a:r>
                    </a:p>
                  </a:txBody>
                  <a:tcPr anchor="ctr" marL="82296" marR="64008" marT="18288" marB="18288">
                    <a:solidFill>
                      <a:srgbClr val="FFFFFF"/>
                    </a:solidFill>
                  </a:tcPr>
                </a:tc>
                <a:tc>
                  <a:txBody>
                    <a:bodyPr wrap="square"/>
                    <a:lstStyle/>
                    <a:p>
                      <a:pPr algn="r"/>
                      <a:r>
                        <a:rPr sz="1050" b="0">
                          <a:solidFill>
                            <a:srgbClr val="141413"/>
                          </a:solidFill>
                          <a:latin typeface="Arial"/>
                        </a:rPr>
                        <a:t>$3.2M</a:t>
                      </a:r>
                    </a:p>
                  </a:txBody>
                  <a:tcPr anchor="ctr" marL="82296" marR="64008" marT="18288" marB="18288">
                    <a:solidFill>
                      <a:srgbClr val="FFFFFF"/>
                    </a:solidFill>
                  </a:tcPr>
                </a:tc>
              </a:tr>
              <a:tr h="723900">
                <a:tc>
                  <a:txBody>
                    <a:bodyPr wrap="square"/>
                    <a:lstStyle/>
                    <a:p>
                      <a:pPr algn="l"/>
                      <a:r>
                        <a:rPr sz="1050" b="0">
                          <a:solidFill>
                            <a:srgbClr val="141413"/>
                          </a:solidFill>
                          <a:latin typeface="Arial"/>
                        </a:rPr>
                        <a:t>Net burn</a:t>
                      </a:r>
                    </a:p>
                  </a:txBody>
                  <a:tcPr anchor="ctr" marL="82296" marR="64008" marT="18288" marB="18288">
                    <a:solidFill>
                      <a:srgbClr val="F4F2EC"/>
                    </a:solidFill>
                  </a:tcPr>
                </a:tc>
                <a:tc>
                  <a:txBody>
                    <a:bodyPr wrap="square"/>
                    <a:lstStyle/>
                    <a:p>
                      <a:pPr algn="r"/>
                      <a:r>
                        <a:rPr sz="1050" b="0">
                          <a:solidFill>
                            <a:srgbClr val="141413"/>
                          </a:solidFill>
                          <a:latin typeface="Arial"/>
                        </a:rPr>
                        <a:t>($0.9M)</a:t>
                      </a:r>
                    </a:p>
                  </a:txBody>
                  <a:tcPr anchor="ctr" marL="82296" marR="64008" marT="18288" marB="18288">
                    <a:solidFill>
                      <a:srgbClr val="F4F2EC"/>
                    </a:solidFill>
                  </a:tcPr>
                </a:tc>
                <a:tc>
                  <a:txBody>
                    <a:bodyPr wrap="square"/>
                    <a:lstStyle/>
                    <a:p>
                      <a:pPr algn="r"/>
                      <a:r>
                        <a:rPr sz="1050" b="0">
                          <a:solidFill>
                            <a:srgbClr val="141413"/>
                          </a:solidFill>
                          <a:latin typeface="Arial"/>
                        </a:rPr>
                        <a:t>($1.4M)</a:t>
                      </a:r>
                    </a:p>
                  </a:txBody>
                  <a:tcPr anchor="ctr" marL="82296" marR="64008" marT="18288" marB="18288">
                    <a:solidFill>
                      <a:srgbClr val="F4F2EC"/>
                    </a:solidFill>
                  </a:tcPr>
                </a:tc>
                <a:tc>
                  <a:txBody>
                    <a:bodyPr wrap="square"/>
                    <a:lstStyle/>
                    <a:p>
                      <a:pPr algn="r"/>
                      <a:r>
                        <a:rPr sz="1050" b="0">
                          <a:solidFill>
                            <a:srgbClr val="141413"/>
                          </a:solidFill>
                          <a:latin typeface="Arial"/>
                        </a:rPr>
                        <a:t>($1.6M)</a:t>
                      </a:r>
                    </a:p>
                  </a:txBody>
                  <a:tcPr anchor="ctr" marL="82296" marR="64008" marT="18288" marB="18288">
                    <a:solidFill>
                      <a:srgbClr val="F4F2EC"/>
                    </a:solidFill>
                  </a:tcPr>
                </a:tc>
              </a:tr>
              <a:tr h="723900">
                <a:tc>
                  <a:txBody>
                    <a:bodyPr wrap="square"/>
                    <a:lstStyle/>
                    <a:p>
                      <a:pPr algn="l"/>
                      <a:r>
                        <a:rPr sz="1050" b="0">
                          <a:solidFill>
                            <a:srgbClr val="141413"/>
                          </a:solidFill>
                          <a:latin typeface="Arial"/>
                        </a:rPr>
                        <a:t>Cash / runway</a:t>
                      </a:r>
                    </a:p>
                  </a:txBody>
                  <a:tcPr anchor="ctr" marL="82296" marR="64008" marT="18288" marB="18288">
                    <a:solidFill>
                      <a:srgbClr val="FFFFFF"/>
                    </a:solidFill>
                  </a:tcPr>
                </a:tc>
                <a:tc>
                  <a:txBody>
                    <a:bodyPr wrap="square"/>
                    <a:lstStyle/>
                    <a:p>
                      <a:pPr algn="r"/>
                      <a:r>
                        <a:rPr sz="1050" b="0">
                          <a:solidFill>
                            <a:srgbClr val="141413"/>
                          </a:solidFill>
                          <a:latin typeface="Arial"/>
                        </a:rPr>
                        <a:t>—</a:t>
                      </a:r>
                    </a:p>
                  </a:txBody>
                  <a:tcPr anchor="ctr" marL="82296" marR="64008" marT="18288" marB="18288">
                    <a:solidFill>
                      <a:srgbClr val="FFFFFF"/>
                    </a:solidFill>
                  </a:tcPr>
                </a:tc>
                <a:tc>
                  <a:txBody>
                    <a:bodyPr wrap="square"/>
                    <a:lstStyle/>
                    <a:p>
                      <a:pPr algn="r"/>
                      <a:r>
                        <a:rPr sz="1050" b="0">
                          <a:solidFill>
                            <a:srgbClr val="141413"/>
                          </a:solidFill>
                          <a:latin typeface="Arial"/>
                        </a:rPr>
                        <a:t>—</a:t>
                      </a:r>
                    </a:p>
                  </a:txBody>
                  <a:tcPr anchor="ctr" marL="82296" marR="64008" marT="18288" marB="18288">
                    <a:solidFill>
                      <a:srgbClr val="FFFFFF"/>
                    </a:solidFill>
                  </a:tcPr>
                </a:tc>
                <a:tc>
                  <a:txBody>
                    <a:bodyPr wrap="square"/>
                    <a:lstStyle/>
                    <a:p>
                      <a:pPr algn="r"/>
                      <a:r>
                        <a:rPr sz="1050" b="0">
                          <a:solidFill>
                            <a:srgbClr val="141413"/>
                          </a:solidFill>
                          <a:latin typeface="Arial"/>
                        </a:rPr>
                        <a:t>18 mo</a:t>
                      </a:r>
                    </a:p>
                  </a:txBody>
                  <a:tcPr anchor="ctr" marL="82296" marR="64008" marT="18288" marB="18288">
                    <a:solidFill>
                      <a:srgbClr val="FFFFFF"/>
                    </a:solidFill>
                  </a:tcPr>
                </a:tc>
              </a:tr>
            </a:tbl>
          </a:graphicData>
        </a:graphic>
      </p:graphicFrame>
      <p:sp>
        <p:nvSpPr>
          <p:cNvPr id="9" name="Rounded Rectangle 8"/>
          <p:cNvSpPr/>
          <p:nvPr/>
        </p:nvSpPr>
        <p:spPr>
          <a:xfrm>
            <a:off x="8366760" y="1901952"/>
            <a:ext cx="3319272" cy="4343400"/>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567928" y="2084832"/>
            <a:ext cx="2916936" cy="256032"/>
          </a:xfrm>
          <a:prstGeom prst="rect">
            <a:avLst/>
          </a:prstGeom>
          <a:noFill/>
        </p:spPr>
        <p:txBody>
          <a:bodyPr wrap="square" anchor="t" lIns="0" rIns="0" tIns="0" bIns="0">
            <a:spAutoFit/>
          </a:bodyPr>
          <a:lstStyle/>
          <a:p>
            <a:r>
              <a:rPr sz="1050" b="1" i="0" spc="120">
                <a:solidFill>
                  <a:srgbClr val="5C6B4A"/>
                </a:solidFill>
                <a:latin typeface="Arial"/>
              </a:rPr>
              <a:t>WHAT I LOOK FOR</a:t>
            </a:r>
          </a:p>
        </p:txBody>
      </p:sp>
      <p:sp>
        <p:nvSpPr>
          <p:cNvPr id="11" name="TextBox 10"/>
          <p:cNvSpPr txBox="1"/>
          <p:nvPr/>
        </p:nvSpPr>
        <p:spPr>
          <a:xfrm>
            <a:off x="8567928" y="2377440"/>
            <a:ext cx="2916936" cy="2377440"/>
          </a:xfrm>
          <a:prstGeom prst="rect">
            <a:avLst/>
          </a:prstGeom>
          <a:noFill/>
        </p:spPr>
        <p:txBody>
          <a:bodyPr wrap="square" anchor="t" lIns="0" rIns="0" tIns="0" bIns="0">
            <a:spAutoFit/>
          </a:bodyPr>
          <a:lstStyle/>
          <a:p>
            <a:pPr>
              <a:spcAft>
                <a:spcPts val="700"/>
              </a:spcAft>
            </a:pPr>
            <a:r>
              <a:rPr sz="1150" b="1" i="0">
                <a:solidFill>
                  <a:srgbClr val="C4793A"/>
                </a:solidFill>
                <a:latin typeface="Arial"/>
              </a:rPr>
              <a:t>•  </a:t>
            </a:r>
            <a:r>
              <a:rPr sz="1200" b="0" i="0">
                <a:solidFill>
                  <a:srgbClr val="4A4A47"/>
                </a:solidFill>
                <a:latin typeface="Arial"/>
              </a:rPr>
              <a:t>Revenue, margin, and burn over the last two to three years.</a:t>
            </a:r>
          </a:p>
          <a:p>
            <a:pPr>
              <a:spcAft>
                <a:spcPts val="700"/>
              </a:spcAft>
            </a:pPr>
            <a:r>
              <a:rPr sz="1150" b="1" i="0">
                <a:solidFill>
                  <a:srgbClr val="C4793A"/>
                </a:solidFill>
                <a:latin typeface="Arial"/>
              </a:rPr>
              <a:t>•  </a:t>
            </a:r>
            <a:r>
              <a:rPr sz="1200" b="0" i="0">
                <a:solidFill>
                  <a:srgbClr val="4A4A47"/>
                </a:solidFill>
                <a:latin typeface="Arial"/>
              </a:rPr>
              <a:t>How the reported numbers reconcile to the traction story.</a:t>
            </a:r>
          </a:p>
          <a:p>
            <a:pPr>
              <a:spcAft>
                <a:spcPts val="700"/>
              </a:spcAft>
            </a:pPr>
            <a:r>
              <a:rPr sz="1150" b="1" i="0">
                <a:solidFill>
                  <a:srgbClr val="C4793A"/>
                </a:solidFill>
                <a:latin typeface="Arial"/>
              </a:rPr>
              <a:t>•  </a:t>
            </a:r>
            <a:r>
              <a:rPr sz="1200" b="0" i="0">
                <a:solidFill>
                  <a:srgbClr val="4A4A47"/>
                </a:solidFill>
                <a:latin typeface="Arial"/>
              </a:rPr>
              <a:t>Cash position, runway, and how disciplined the spending has been.</a:t>
            </a:r>
          </a:p>
        </p:txBody>
      </p:sp>
      <p:sp>
        <p:nvSpPr>
          <p:cNvPr id="12" name="Rectangle 11"/>
          <p:cNvSpPr/>
          <p:nvPr/>
        </p:nvSpPr>
        <p:spPr>
          <a:xfrm>
            <a:off x="8567928" y="4672584"/>
            <a:ext cx="2916936" cy="18288"/>
          </a:xfrm>
          <a:prstGeom prst="rect">
            <a:avLst/>
          </a:prstGeom>
          <a:solidFill>
            <a:srgbClr val="D5D2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567928" y="4828032"/>
            <a:ext cx="2916936" cy="256032"/>
          </a:xfrm>
          <a:prstGeom prst="rect">
            <a:avLst/>
          </a:prstGeom>
          <a:noFill/>
        </p:spPr>
        <p:txBody>
          <a:bodyPr wrap="square" anchor="t" lIns="0" rIns="0" tIns="0" bIns="0">
            <a:spAutoFit/>
          </a:bodyPr>
          <a:lstStyle/>
          <a:p>
            <a:r>
              <a:rPr sz="1050" b="1" i="0" spc="120">
                <a:solidFill>
                  <a:srgbClr val="C4793A"/>
                </a:solidFill>
                <a:latin typeface="Arial"/>
              </a:rPr>
              <a:t>THE QUESTION IN MY HEAD</a:t>
            </a:r>
          </a:p>
        </p:txBody>
      </p:sp>
      <p:sp>
        <p:nvSpPr>
          <p:cNvPr id="14" name="TextBox 13"/>
          <p:cNvSpPr txBox="1"/>
          <p:nvPr/>
        </p:nvSpPr>
        <p:spPr>
          <a:xfrm>
            <a:off x="8567928" y="5148072"/>
            <a:ext cx="2916936" cy="1005840"/>
          </a:xfrm>
          <a:prstGeom prst="rect">
            <a:avLst/>
          </a:prstGeom>
          <a:noFill/>
        </p:spPr>
        <p:txBody>
          <a:bodyPr wrap="square" anchor="t" lIns="0" rIns="0" tIns="0" bIns="0">
            <a:spAutoFit/>
          </a:bodyPr>
          <a:lstStyle/>
          <a:p>
            <a:pPr algn="l"/>
            <a:r>
              <a:rPr sz="1300" b="0" i="1">
                <a:solidFill>
                  <a:srgbClr val="141413"/>
                </a:solidFill>
                <a:latin typeface="Georgia"/>
              </a:rPr>
              <a:t>Do the financials confirm the story, or quietly contradict it?</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9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292608"/>
            <a:ext cx="8686800" cy="274320"/>
          </a:xfrm>
          <a:prstGeom prst="rect">
            <a:avLst/>
          </a:prstGeom>
          <a:noFill/>
        </p:spPr>
        <p:txBody>
          <a:bodyPr wrap="square" anchor="t" lIns="0" rIns="0" tIns="0" bIns="0">
            <a:spAutoFit/>
          </a:bodyPr>
          <a:lstStyle/>
          <a:p>
            <a:r>
              <a:rPr sz="1100" b="1" i="0" spc="130">
                <a:solidFill>
                  <a:srgbClr val="C4793A"/>
                </a:solidFill>
                <a:latin typeface="Arial"/>
              </a:rPr>
              <a:t>FINANCIALS   ·   SECTION 25</a:t>
            </a:r>
          </a:p>
        </p:txBody>
      </p:sp>
      <p:sp>
        <p:nvSpPr>
          <p:cNvPr id="5" name="TextBox 4"/>
          <p:cNvSpPr txBox="1"/>
          <p:nvPr/>
        </p:nvSpPr>
        <p:spPr>
          <a:xfrm>
            <a:off x="502920" y="548640"/>
            <a:ext cx="7680960" cy="548640"/>
          </a:xfrm>
          <a:prstGeom prst="rect">
            <a:avLst/>
          </a:prstGeom>
          <a:noFill/>
        </p:spPr>
        <p:txBody>
          <a:bodyPr wrap="square" anchor="t" lIns="0" rIns="0" tIns="0" bIns="0">
            <a:spAutoFit/>
          </a:bodyPr>
          <a:lstStyle/>
          <a:p>
            <a:pPr algn="l"/>
            <a:r>
              <a:rPr sz="2600" b="1" i="0">
                <a:solidFill>
                  <a:srgbClr val="141413"/>
                </a:solidFill>
                <a:latin typeface="Georgia"/>
              </a:rPr>
              <a:t>Revenue Model and Projections</a:t>
            </a:r>
          </a:p>
        </p:txBody>
      </p:sp>
      <p:sp>
        <p:nvSpPr>
          <p:cNvPr id="6" name="TextBox 5"/>
          <p:cNvSpPr txBox="1"/>
          <p:nvPr/>
        </p:nvSpPr>
        <p:spPr>
          <a:xfrm>
            <a:off x="521207" y="1188720"/>
            <a:ext cx="7680960" cy="457200"/>
          </a:xfrm>
          <a:prstGeom prst="rect">
            <a:avLst/>
          </a:prstGeom>
          <a:noFill/>
        </p:spPr>
        <p:txBody>
          <a:bodyPr wrap="square" anchor="t" lIns="0" rIns="0" tIns="0" bIns="0">
            <a:spAutoFit/>
          </a:bodyPr>
          <a:lstStyle/>
          <a:p>
            <a:pPr algn="l"/>
            <a:r>
              <a:rPr sz="1350" b="0" i="1">
                <a:solidFill>
                  <a:srgbClr val="5C6B4A"/>
                </a:solidFill>
                <a:latin typeface="Arial"/>
              </a:rPr>
              <a:t>The forward plan and the two or three assumptions the whole thing rests on.</a:t>
            </a:r>
          </a:p>
        </p:txBody>
      </p:sp>
      <p:sp>
        <p:nvSpPr>
          <p:cNvPr id="7" name="TextBox 6"/>
          <p:cNvSpPr txBox="1"/>
          <p:nvPr/>
        </p:nvSpPr>
        <p:spPr>
          <a:xfrm>
            <a:off x="521207" y="1627632"/>
            <a:ext cx="7680960" cy="256032"/>
          </a:xfrm>
          <a:prstGeom prst="rect">
            <a:avLst/>
          </a:prstGeom>
          <a:noFill/>
        </p:spPr>
        <p:txBody>
          <a:bodyPr wrap="square" anchor="t" lIns="0" rIns="0" tIns="0" bIns="0">
            <a:spAutoFit/>
          </a:bodyPr>
          <a:lstStyle/>
          <a:p>
            <a:r>
              <a:rPr sz="950" b="1" i="0" spc="120">
                <a:solidFill>
                  <a:srgbClr val="C4793A"/>
                </a:solidFill>
                <a:latin typeface="Arial"/>
              </a:rPr>
              <a:t>HOW I'D REPRESENT IT  ·  ILLUSTRATIVE</a:t>
            </a:r>
          </a:p>
        </p:txBody>
      </p:sp>
      <p:graphicFrame>
        <p:nvGraphicFramePr>
          <p:cNvPr id="8" name="Table 7"/>
          <p:cNvGraphicFramePr>
            <a:graphicFrameLocks noGrp="1"/>
          </p:cNvGraphicFramePr>
          <p:nvPr/>
        </p:nvGraphicFramePr>
        <p:xfrm>
          <a:off x="502920" y="1901952"/>
          <a:ext cx="7680958" cy="4343400"/>
        </p:xfrm>
        <a:graphic>
          <a:graphicData uri="http://schemas.openxmlformats.org/drawingml/2006/table">
            <a:tbl>
              <a:tblPr>
                <a:tableStyleId>{5C22544A-7EE6-4342-B048-85BDC9FD1C3A}</a:tableStyleId>
              </a:tblPr>
              <a:tblGrid>
                <a:gridCol w="1506070"/>
                <a:gridCol w="1054249"/>
                <a:gridCol w="1054249"/>
                <a:gridCol w="1054249"/>
                <a:gridCol w="3012141"/>
              </a:tblGrid>
              <a:tr h="1085850">
                <a:tc>
                  <a:txBody>
                    <a:bodyPr wrap="square"/>
                    <a:lstStyle/>
                    <a:p>
                      <a:pPr algn="l"/>
                      <a:r>
                        <a:rPr sz="1050" b="1">
                          <a:solidFill>
                            <a:srgbClr val="FFFFFF"/>
                          </a:solidFill>
                          <a:latin typeface="Arial"/>
                        </a:rPr>
                        <a:t/>
                      </a:r>
                    </a:p>
                  </a:txBody>
                  <a:tcPr anchor="ctr" marL="82296" marR="64008" marT="18288" marB="18288">
                    <a:solidFill>
                      <a:srgbClr val="141413"/>
                    </a:solidFill>
                  </a:tcPr>
                </a:tc>
                <a:tc>
                  <a:txBody>
                    <a:bodyPr wrap="square"/>
                    <a:lstStyle/>
                    <a:p>
                      <a:pPr algn="l"/>
                      <a:r>
                        <a:rPr sz="1050" b="1">
                          <a:solidFill>
                            <a:srgbClr val="FFFFFF"/>
                          </a:solidFill>
                          <a:latin typeface="Arial"/>
                        </a:rPr>
                        <a:t>Y1</a:t>
                      </a:r>
                    </a:p>
                  </a:txBody>
                  <a:tcPr anchor="ctr" marL="82296" marR="64008" marT="18288" marB="18288">
                    <a:solidFill>
                      <a:srgbClr val="141413"/>
                    </a:solidFill>
                  </a:tcPr>
                </a:tc>
                <a:tc>
                  <a:txBody>
                    <a:bodyPr wrap="square"/>
                    <a:lstStyle/>
                    <a:p>
                      <a:pPr algn="l"/>
                      <a:r>
                        <a:rPr sz="1050" b="1">
                          <a:solidFill>
                            <a:srgbClr val="FFFFFF"/>
                          </a:solidFill>
                          <a:latin typeface="Arial"/>
                        </a:rPr>
                        <a:t>Y2</a:t>
                      </a:r>
                    </a:p>
                  </a:txBody>
                  <a:tcPr anchor="ctr" marL="82296" marR="64008" marT="18288" marB="18288">
                    <a:solidFill>
                      <a:srgbClr val="141413"/>
                    </a:solidFill>
                  </a:tcPr>
                </a:tc>
                <a:tc>
                  <a:txBody>
                    <a:bodyPr wrap="square"/>
                    <a:lstStyle/>
                    <a:p>
                      <a:pPr algn="l"/>
                      <a:r>
                        <a:rPr sz="1050" b="1">
                          <a:solidFill>
                            <a:srgbClr val="FFFFFF"/>
                          </a:solidFill>
                          <a:latin typeface="Arial"/>
                        </a:rPr>
                        <a:t>Y3</a:t>
                      </a:r>
                    </a:p>
                  </a:txBody>
                  <a:tcPr anchor="ctr" marL="82296" marR="64008" marT="18288" marB="18288">
                    <a:solidFill>
                      <a:srgbClr val="141413"/>
                    </a:solidFill>
                  </a:tcPr>
                </a:tc>
                <a:tc>
                  <a:txBody>
                    <a:bodyPr wrap="square"/>
                    <a:lstStyle/>
                    <a:p>
                      <a:pPr algn="l"/>
                      <a:r>
                        <a:rPr sz="1050" b="1">
                          <a:solidFill>
                            <a:srgbClr val="FFFFFF"/>
                          </a:solidFill>
                          <a:latin typeface="Arial"/>
                        </a:rPr>
                        <a:t>Key assumption</a:t>
                      </a:r>
                    </a:p>
                  </a:txBody>
                  <a:tcPr anchor="ctr" marL="82296" marR="64008" marT="18288" marB="18288">
                    <a:solidFill>
                      <a:srgbClr val="141413"/>
                    </a:solidFill>
                  </a:tcPr>
                </a:tc>
              </a:tr>
              <a:tr h="1085850">
                <a:tc>
                  <a:txBody>
                    <a:bodyPr wrap="square"/>
                    <a:lstStyle/>
                    <a:p>
                      <a:pPr algn="l"/>
                      <a:r>
                        <a:rPr sz="1050" b="0">
                          <a:solidFill>
                            <a:srgbClr val="141413"/>
                          </a:solidFill>
                          <a:latin typeface="Arial"/>
                        </a:rPr>
                        <a:t>Revenue</a:t>
                      </a:r>
                    </a:p>
                  </a:txBody>
                  <a:tcPr anchor="ctr" marL="82296" marR="64008" marT="18288" marB="18288">
                    <a:solidFill>
                      <a:srgbClr val="FFFFFF"/>
                    </a:solidFill>
                  </a:tcPr>
                </a:tc>
                <a:tc>
                  <a:txBody>
                    <a:bodyPr wrap="square"/>
                    <a:lstStyle/>
                    <a:p>
                      <a:pPr algn="r"/>
                      <a:r>
                        <a:rPr sz="1050" b="0">
                          <a:solidFill>
                            <a:srgbClr val="141413"/>
                          </a:solidFill>
                          <a:latin typeface="Arial"/>
                        </a:rPr>
                        <a:t>$5M</a:t>
                      </a:r>
                    </a:p>
                  </a:txBody>
                  <a:tcPr anchor="ctr" marL="82296" marR="64008" marT="18288" marB="18288">
                    <a:solidFill>
                      <a:srgbClr val="FFFFFF"/>
                    </a:solidFill>
                  </a:tcPr>
                </a:tc>
                <a:tc>
                  <a:txBody>
                    <a:bodyPr wrap="square"/>
                    <a:lstStyle/>
                    <a:p>
                      <a:pPr algn="r"/>
                      <a:r>
                        <a:rPr sz="1050" b="0">
                          <a:solidFill>
                            <a:srgbClr val="141413"/>
                          </a:solidFill>
                          <a:latin typeface="Arial"/>
                        </a:rPr>
                        <a:t>$13M</a:t>
                      </a:r>
                    </a:p>
                  </a:txBody>
                  <a:tcPr anchor="ctr" marL="82296" marR="64008" marT="18288" marB="18288">
                    <a:solidFill>
                      <a:srgbClr val="FFFFFF"/>
                    </a:solidFill>
                  </a:tcPr>
                </a:tc>
                <a:tc>
                  <a:txBody>
                    <a:bodyPr wrap="square"/>
                    <a:lstStyle/>
                    <a:p>
                      <a:pPr algn="r"/>
                      <a:r>
                        <a:rPr sz="1050" b="0">
                          <a:solidFill>
                            <a:srgbClr val="141413"/>
                          </a:solidFill>
                          <a:latin typeface="Arial"/>
                        </a:rPr>
                        <a:t>$30M</a:t>
                      </a:r>
                    </a:p>
                  </a:txBody>
                  <a:tcPr anchor="ctr" marL="82296" marR="64008" marT="18288" marB="18288">
                    <a:solidFill>
                      <a:srgbClr val="FFFFFF"/>
                    </a:solidFill>
                  </a:tcPr>
                </a:tc>
                <a:tc>
                  <a:txBody>
                    <a:bodyPr wrap="square"/>
                    <a:lstStyle/>
                    <a:p>
                      <a:pPr algn="l"/>
                      <a:r>
                        <a:rPr sz="1050" b="0">
                          <a:solidFill>
                            <a:srgbClr val="141413"/>
                          </a:solidFill>
                          <a:latin typeface="Arial"/>
                        </a:rPr>
                        <a:t>Rep productivity holds at plan</a:t>
                      </a:r>
                    </a:p>
                  </a:txBody>
                  <a:tcPr anchor="ctr" marL="82296" marR="64008" marT="18288" marB="18288">
                    <a:solidFill>
                      <a:srgbClr val="FFFFFF"/>
                    </a:solidFill>
                  </a:tcPr>
                </a:tc>
              </a:tr>
              <a:tr h="1085850">
                <a:tc>
                  <a:txBody>
                    <a:bodyPr wrap="square"/>
                    <a:lstStyle/>
                    <a:p>
                      <a:pPr algn="l"/>
                      <a:r>
                        <a:rPr sz="1050" b="0">
                          <a:solidFill>
                            <a:srgbClr val="141413"/>
                          </a:solidFill>
                          <a:latin typeface="Arial"/>
                        </a:rPr>
                        <a:t>New logos</a:t>
                      </a:r>
                    </a:p>
                  </a:txBody>
                  <a:tcPr anchor="ctr" marL="82296" marR="64008" marT="18288" marB="18288">
                    <a:solidFill>
                      <a:srgbClr val="F4F2EC"/>
                    </a:solidFill>
                  </a:tcPr>
                </a:tc>
                <a:tc>
                  <a:txBody>
                    <a:bodyPr wrap="square"/>
                    <a:lstStyle/>
                    <a:p>
                      <a:pPr algn="r"/>
                      <a:r>
                        <a:rPr sz="1050" b="0">
                          <a:solidFill>
                            <a:srgbClr val="141413"/>
                          </a:solidFill>
                          <a:latin typeface="Arial"/>
                        </a:rPr>
                        <a:t>60</a:t>
                      </a:r>
                    </a:p>
                  </a:txBody>
                  <a:tcPr anchor="ctr" marL="82296" marR="64008" marT="18288" marB="18288">
                    <a:solidFill>
                      <a:srgbClr val="F4F2EC"/>
                    </a:solidFill>
                  </a:tcPr>
                </a:tc>
                <a:tc>
                  <a:txBody>
                    <a:bodyPr wrap="square"/>
                    <a:lstStyle/>
                    <a:p>
                      <a:pPr algn="r"/>
                      <a:r>
                        <a:rPr sz="1050" b="0">
                          <a:solidFill>
                            <a:srgbClr val="141413"/>
                          </a:solidFill>
                          <a:latin typeface="Arial"/>
                        </a:rPr>
                        <a:t>140</a:t>
                      </a:r>
                    </a:p>
                  </a:txBody>
                  <a:tcPr anchor="ctr" marL="82296" marR="64008" marT="18288" marB="18288">
                    <a:solidFill>
                      <a:srgbClr val="F4F2EC"/>
                    </a:solidFill>
                  </a:tcPr>
                </a:tc>
                <a:tc>
                  <a:txBody>
                    <a:bodyPr wrap="square"/>
                    <a:lstStyle/>
                    <a:p>
                      <a:pPr algn="r"/>
                      <a:r>
                        <a:rPr sz="1050" b="0">
                          <a:solidFill>
                            <a:srgbClr val="141413"/>
                          </a:solidFill>
                          <a:latin typeface="Arial"/>
                        </a:rPr>
                        <a:t>300</a:t>
                      </a:r>
                    </a:p>
                  </a:txBody>
                  <a:tcPr anchor="ctr" marL="82296" marR="64008" marT="18288" marB="18288">
                    <a:solidFill>
                      <a:srgbClr val="F4F2EC"/>
                    </a:solidFill>
                  </a:tcPr>
                </a:tc>
                <a:tc>
                  <a:txBody>
                    <a:bodyPr wrap="square"/>
                    <a:lstStyle/>
                    <a:p>
                      <a:pPr algn="l"/>
                      <a:r>
                        <a:rPr sz="1050" b="0">
                          <a:solidFill>
                            <a:srgbClr val="141413"/>
                          </a:solidFill>
                          <a:latin typeface="Arial"/>
                        </a:rPr>
                        <a:t>3x pipeline coverage sustained</a:t>
                      </a:r>
                    </a:p>
                  </a:txBody>
                  <a:tcPr anchor="ctr" marL="82296" marR="64008" marT="18288" marB="18288">
                    <a:solidFill>
                      <a:srgbClr val="F4F2EC"/>
                    </a:solidFill>
                  </a:tcPr>
                </a:tc>
              </a:tr>
              <a:tr h="1085850">
                <a:tc>
                  <a:txBody>
                    <a:bodyPr wrap="square"/>
                    <a:lstStyle/>
                    <a:p>
                      <a:pPr algn="l"/>
                      <a:r>
                        <a:rPr sz="1050" b="0">
                          <a:solidFill>
                            <a:srgbClr val="141413"/>
                          </a:solidFill>
                          <a:latin typeface="Arial"/>
                        </a:rPr>
                        <a:t>Gross margin</a:t>
                      </a:r>
                    </a:p>
                  </a:txBody>
                  <a:tcPr anchor="ctr" marL="82296" marR="64008" marT="18288" marB="18288">
                    <a:solidFill>
                      <a:srgbClr val="FFFFFF"/>
                    </a:solidFill>
                  </a:tcPr>
                </a:tc>
                <a:tc>
                  <a:txBody>
                    <a:bodyPr wrap="square"/>
                    <a:lstStyle/>
                    <a:p>
                      <a:pPr algn="r"/>
                      <a:r>
                        <a:rPr sz="1050" b="0">
                          <a:solidFill>
                            <a:srgbClr val="141413"/>
                          </a:solidFill>
                          <a:latin typeface="Arial"/>
                        </a:rPr>
                        <a:t>66%</a:t>
                      </a:r>
                    </a:p>
                  </a:txBody>
                  <a:tcPr anchor="ctr" marL="82296" marR="64008" marT="18288" marB="18288">
                    <a:solidFill>
                      <a:srgbClr val="FFFFFF"/>
                    </a:solidFill>
                  </a:tcPr>
                </a:tc>
                <a:tc>
                  <a:txBody>
                    <a:bodyPr wrap="square"/>
                    <a:lstStyle/>
                    <a:p>
                      <a:pPr algn="r"/>
                      <a:r>
                        <a:rPr sz="1050" b="0">
                          <a:solidFill>
                            <a:srgbClr val="141413"/>
                          </a:solidFill>
                          <a:latin typeface="Arial"/>
                        </a:rPr>
                        <a:t>70%</a:t>
                      </a:r>
                    </a:p>
                  </a:txBody>
                  <a:tcPr anchor="ctr" marL="82296" marR="64008" marT="18288" marB="18288">
                    <a:solidFill>
                      <a:srgbClr val="FFFFFF"/>
                    </a:solidFill>
                  </a:tcPr>
                </a:tc>
                <a:tc>
                  <a:txBody>
                    <a:bodyPr wrap="square"/>
                    <a:lstStyle/>
                    <a:p>
                      <a:pPr algn="r"/>
                      <a:r>
                        <a:rPr sz="1050" b="0">
                          <a:solidFill>
                            <a:srgbClr val="141413"/>
                          </a:solidFill>
                          <a:latin typeface="Arial"/>
                        </a:rPr>
                        <a:t>73%</a:t>
                      </a:r>
                    </a:p>
                  </a:txBody>
                  <a:tcPr anchor="ctr" marL="82296" marR="64008" marT="18288" marB="18288">
                    <a:solidFill>
                      <a:srgbClr val="FFFFFF"/>
                    </a:solidFill>
                  </a:tcPr>
                </a:tc>
                <a:tc>
                  <a:txBody>
                    <a:bodyPr wrap="square"/>
                    <a:lstStyle/>
                    <a:p>
                      <a:pPr algn="l"/>
                      <a:r>
                        <a:rPr sz="1050" b="0">
                          <a:solidFill>
                            <a:srgbClr val="141413"/>
                          </a:solidFill>
                          <a:latin typeface="Arial"/>
                        </a:rPr>
                        <a:t>COGS falls with scale</a:t>
                      </a:r>
                    </a:p>
                  </a:txBody>
                  <a:tcPr anchor="ctr" marL="82296" marR="64008" marT="18288" marB="18288">
                    <a:solidFill>
                      <a:srgbClr val="FFFFFF"/>
                    </a:solidFill>
                  </a:tcPr>
                </a:tc>
              </a:tr>
            </a:tbl>
          </a:graphicData>
        </a:graphic>
      </p:graphicFrame>
      <p:sp>
        <p:nvSpPr>
          <p:cNvPr id="9" name="Rounded Rectangle 8"/>
          <p:cNvSpPr/>
          <p:nvPr/>
        </p:nvSpPr>
        <p:spPr>
          <a:xfrm>
            <a:off x="8366760" y="1901952"/>
            <a:ext cx="3319272" cy="4343400"/>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567928" y="2084832"/>
            <a:ext cx="2916936" cy="256032"/>
          </a:xfrm>
          <a:prstGeom prst="rect">
            <a:avLst/>
          </a:prstGeom>
          <a:noFill/>
        </p:spPr>
        <p:txBody>
          <a:bodyPr wrap="square" anchor="t" lIns="0" rIns="0" tIns="0" bIns="0">
            <a:spAutoFit/>
          </a:bodyPr>
          <a:lstStyle/>
          <a:p>
            <a:r>
              <a:rPr sz="1050" b="1" i="0" spc="120">
                <a:solidFill>
                  <a:srgbClr val="5C6B4A"/>
                </a:solidFill>
                <a:latin typeface="Arial"/>
              </a:rPr>
              <a:t>WHAT I LOOK FOR</a:t>
            </a:r>
          </a:p>
        </p:txBody>
      </p:sp>
      <p:sp>
        <p:nvSpPr>
          <p:cNvPr id="11" name="TextBox 10"/>
          <p:cNvSpPr txBox="1"/>
          <p:nvPr/>
        </p:nvSpPr>
        <p:spPr>
          <a:xfrm>
            <a:off x="8567928" y="2377440"/>
            <a:ext cx="2916936" cy="2377440"/>
          </a:xfrm>
          <a:prstGeom prst="rect">
            <a:avLst/>
          </a:prstGeom>
          <a:noFill/>
        </p:spPr>
        <p:txBody>
          <a:bodyPr wrap="square" anchor="t" lIns="0" rIns="0" tIns="0" bIns="0">
            <a:spAutoFit/>
          </a:bodyPr>
          <a:lstStyle/>
          <a:p>
            <a:pPr>
              <a:spcAft>
                <a:spcPts val="700"/>
              </a:spcAft>
            </a:pPr>
            <a:r>
              <a:rPr sz="1150" b="1" i="0">
                <a:solidFill>
                  <a:srgbClr val="C4793A"/>
                </a:solidFill>
                <a:latin typeface="Arial"/>
              </a:rPr>
              <a:t>•  </a:t>
            </a:r>
            <a:r>
              <a:rPr sz="1200" b="0" i="0">
                <a:solidFill>
                  <a:srgbClr val="4A4A47"/>
                </a:solidFill>
                <a:latin typeface="Arial"/>
              </a:rPr>
              <a:t>The projection, and the key assumptions and drivers behind it.</a:t>
            </a:r>
          </a:p>
          <a:p>
            <a:pPr>
              <a:spcAft>
                <a:spcPts val="700"/>
              </a:spcAft>
            </a:pPr>
            <a:r>
              <a:rPr sz="1150" b="1" i="0">
                <a:solidFill>
                  <a:srgbClr val="C4793A"/>
                </a:solidFill>
                <a:latin typeface="Arial"/>
              </a:rPr>
              <a:t>•  </a:t>
            </a:r>
            <a:r>
              <a:rPr sz="1200" b="0" i="0">
                <a:solidFill>
                  <a:srgbClr val="4A4A47"/>
                </a:solidFill>
                <a:latin typeface="Arial"/>
              </a:rPr>
              <a:t>Whether the assumptions are grounded in today's actuals or invented.</a:t>
            </a:r>
          </a:p>
          <a:p>
            <a:pPr>
              <a:spcAft>
                <a:spcPts val="700"/>
              </a:spcAft>
            </a:pPr>
            <a:r>
              <a:rPr sz="1150" b="1" i="0">
                <a:solidFill>
                  <a:srgbClr val="C4793A"/>
                </a:solidFill>
                <a:latin typeface="Arial"/>
              </a:rPr>
              <a:t>•  </a:t>
            </a:r>
            <a:r>
              <a:rPr sz="1200" b="0" i="0">
                <a:solidFill>
                  <a:srgbClr val="4A4A47"/>
                </a:solidFill>
                <a:latin typeface="Arial"/>
              </a:rPr>
              <a:t>How the plan breaks if the two most important assumptions are wrong.</a:t>
            </a:r>
          </a:p>
        </p:txBody>
      </p:sp>
      <p:sp>
        <p:nvSpPr>
          <p:cNvPr id="12" name="Rectangle 11"/>
          <p:cNvSpPr/>
          <p:nvPr/>
        </p:nvSpPr>
        <p:spPr>
          <a:xfrm>
            <a:off x="8567928" y="4672584"/>
            <a:ext cx="2916936" cy="18288"/>
          </a:xfrm>
          <a:prstGeom prst="rect">
            <a:avLst/>
          </a:prstGeom>
          <a:solidFill>
            <a:srgbClr val="D5D2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567928" y="4828032"/>
            <a:ext cx="2916936" cy="256032"/>
          </a:xfrm>
          <a:prstGeom prst="rect">
            <a:avLst/>
          </a:prstGeom>
          <a:noFill/>
        </p:spPr>
        <p:txBody>
          <a:bodyPr wrap="square" anchor="t" lIns="0" rIns="0" tIns="0" bIns="0">
            <a:spAutoFit/>
          </a:bodyPr>
          <a:lstStyle/>
          <a:p>
            <a:r>
              <a:rPr sz="1050" b="1" i="0" spc="120">
                <a:solidFill>
                  <a:srgbClr val="C4793A"/>
                </a:solidFill>
                <a:latin typeface="Arial"/>
              </a:rPr>
              <a:t>THE QUESTION IN MY HEAD</a:t>
            </a:r>
          </a:p>
        </p:txBody>
      </p:sp>
      <p:sp>
        <p:nvSpPr>
          <p:cNvPr id="14" name="TextBox 13"/>
          <p:cNvSpPr txBox="1"/>
          <p:nvPr/>
        </p:nvSpPr>
        <p:spPr>
          <a:xfrm>
            <a:off x="8567928" y="5148072"/>
            <a:ext cx="2916936" cy="1005840"/>
          </a:xfrm>
          <a:prstGeom prst="rect">
            <a:avLst/>
          </a:prstGeom>
          <a:noFill/>
        </p:spPr>
        <p:txBody>
          <a:bodyPr wrap="square" anchor="t" lIns="0" rIns="0" tIns="0" bIns="0">
            <a:spAutoFit/>
          </a:bodyPr>
          <a:lstStyle/>
          <a:p>
            <a:pPr algn="l"/>
            <a:r>
              <a:rPr sz="1300" b="0" i="1">
                <a:solidFill>
                  <a:srgbClr val="141413"/>
                </a:solidFill>
                <a:latin typeface="Georgia"/>
              </a:rPr>
              <a:t>Which two assumptions is this entire plan actually betting on?</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9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292608"/>
            <a:ext cx="8686800" cy="274320"/>
          </a:xfrm>
          <a:prstGeom prst="rect">
            <a:avLst/>
          </a:prstGeom>
          <a:noFill/>
        </p:spPr>
        <p:txBody>
          <a:bodyPr wrap="square" anchor="t" lIns="0" rIns="0" tIns="0" bIns="0">
            <a:spAutoFit/>
          </a:bodyPr>
          <a:lstStyle/>
          <a:p>
            <a:r>
              <a:rPr sz="1100" b="1" i="0" spc="130">
                <a:solidFill>
                  <a:srgbClr val="C4793A"/>
                </a:solidFill>
                <a:latin typeface="Arial"/>
              </a:rPr>
              <a:t>FINANCIALS   ·   SECTION 26</a:t>
            </a:r>
          </a:p>
        </p:txBody>
      </p:sp>
      <p:sp>
        <p:nvSpPr>
          <p:cNvPr id="5" name="TextBox 4"/>
          <p:cNvSpPr txBox="1"/>
          <p:nvPr/>
        </p:nvSpPr>
        <p:spPr>
          <a:xfrm>
            <a:off x="502920" y="548640"/>
            <a:ext cx="7680960" cy="548640"/>
          </a:xfrm>
          <a:prstGeom prst="rect">
            <a:avLst/>
          </a:prstGeom>
          <a:noFill/>
        </p:spPr>
        <p:txBody>
          <a:bodyPr wrap="square" anchor="t" lIns="0" rIns="0" tIns="0" bIns="0">
            <a:spAutoFit/>
          </a:bodyPr>
          <a:lstStyle/>
          <a:p>
            <a:pPr algn="l"/>
            <a:r>
              <a:rPr sz="2600" b="1" i="0">
                <a:solidFill>
                  <a:srgbClr val="141413"/>
                </a:solidFill>
                <a:latin typeface="Georgia"/>
              </a:rPr>
              <a:t>Cap Table</a:t>
            </a:r>
          </a:p>
        </p:txBody>
      </p:sp>
      <p:sp>
        <p:nvSpPr>
          <p:cNvPr id="6" name="TextBox 5"/>
          <p:cNvSpPr txBox="1"/>
          <p:nvPr/>
        </p:nvSpPr>
        <p:spPr>
          <a:xfrm>
            <a:off x="521207" y="1188720"/>
            <a:ext cx="7680960" cy="457200"/>
          </a:xfrm>
          <a:prstGeom prst="rect">
            <a:avLst/>
          </a:prstGeom>
          <a:noFill/>
        </p:spPr>
        <p:txBody>
          <a:bodyPr wrap="square" anchor="t" lIns="0" rIns="0" tIns="0" bIns="0">
            <a:spAutoFit/>
          </a:bodyPr>
          <a:lstStyle/>
          <a:p>
            <a:pPr algn="l"/>
            <a:r>
              <a:rPr sz="1350" b="0" i="1">
                <a:solidFill>
                  <a:srgbClr val="5C6B4A"/>
                </a:solidFill>
                <a:latin typeface="Arial"/>
              </a:rPr>
              <a:t>Who owns what, how clean it is, and how this round changes it.</a:t>
            </a:r>
          </a:p>
        </p:txBody>
      </p:sp>
      <p:sp>
        <p:nvSpPr>
          <p:cNvPr id="7" name="TextBox 6"/>
          <p:cNvSpPr txBox="1"/>
          <p:nvPr/>
        </p:nvSpPr>
        <p:spPr>
          <a:xfrm>
            <a:off x="521207" y="1627632"/>
            <a:ext cx="7680960" cy="256032"/>
          </a:xfrm>
          <a:prstGeom prst="rect">
            <a:avLst/>
          </a:prstGeom>
          <a:noFill/>
        </p:spPr>
        <p:txBody>
          <a:bodyPr wrap="square" anchor="t" lIns="0" rIns="0" tIns="0" bIns="0">
            <a:spAutoFit/>
          </a:bodyPr>
          <a:lstStyle/>
          <a:p>
            <a:r>
              <a:rPr sz="950" b="1" i="0" spc="120">
                <a:solidFill>
                  <a:srgbClr val="C4793A"/>
                </a:solidFill>
                <a:latin typeface="Arial"/>
              </a:rPr>
              <a:t>HOW I'D REPRESENT IT  ·  ILLUSTRATIVE</a:t>
            </a:r>
          </a:p>
        </p:txBody>
      </p:sp>
      <p:sp>
        <p:nvSpPr>
          <p:cNvPr id="8" name="Rectangle 7"/>
          <p:cNvSpPr/>
          <p:nvPr/>
        </p:nvSpPr>
        <p:spPr>
          <a:xfrm>
            <a:off x="502920" y="2084832"/>
            <a:ext cx="4762195" cy="914400"/>
          </a:xfrm>
          <a:prstGeom prst="rect">
            <a:avLst/>
          </a:prstGeom>
          <a:solidFill>
            <a:srgbClr val="5C6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02920" y="2084832"/>
            <a:ext cx="4762195" cy="914400"/>
          </a:xfrm>
          <a:prstGeom prst="rect">
            <a:avLst/>
          </a:prstGeom>
          <a:noFill/>
        </p:spPr>
        <p:txBody>
          <a:bodyPr wrap="square" anchor="ctr" lIns="0" rIns="0" tIns="0" bIns="0">
            <a:spAutoFit/>
          </a:bodyPr>
          <a:lstStyle/>
          <a:p>
            <a:pPr algn="ctr"/>
            <a:r>
              <a:rPr sz="1200" b="1" i="0">
                <a:solidFill>
                  <a:srgbClr val="FFFFFF"/>
                </a:solidFill>
                <a:latin typeface="Arial"/>
              </a:rPr>
              <a:t>62%</a:t>
            </a:r>
          </a:p>
        </p:txBody>
      </p:sp>
      <p:sp>
        <p:nvSpPr>
          <p:cNvPr id="10" name="Rectangle 9"/>
          <p:cNvSpPr/>
          <p:nvPr/>
        </p:nvSpPr>
        <p:spPr>
          <a:xfrm>
            <a:off x="5265115" y="2084832"/>
            <a:ext cx="998524" cy="914400"/>
          </a:xfrm>
          <a:prstGeom prst="rect">
            <a:avLst/>
          </a:prstGeom>
          <a:solidFill>
            <a:srgbClr val="B9B7A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265115" y="2084832"/>
            <a:ext cx="998524" cy="914400"/>
          </a:xfrm>
          <a:prstGeom prst="rect">
            <a:avLst/>
          </a:prstGeom>
          <a:noFill/>
        </p:spPr>
        <p:txBody>
          <a:bodyPr wrap="square" anchor="ctr" lIns="0" rIns="0" tIns="0" bIns="0">
            <a:spAutoFit/>
          </a:bodyPr>
          <a:lstStyle/>
          <a:p>
            <a:pPr algn="ctr"/>
            <a:r>
              <a:rPr sz="1200" b="1" i="0">
                <a:solidFill>
                  <a:srgbClr val="FFFFFF"/>
                </a:solidFill>
                <a:latin typeface="Arial"/>
              </a:rPr>
              <a:t>13%</a:t>
            </a:r>
          </a:p>
        </p:txBody>
      </p:sp>
      <p:sp>
        <p:nvSpPr>
          <p:cNvPr id="12" name="Rectangle 11"/>
          <p:cNvSpPr/>
          <p:nvPr/>
        </p:nvSpPr>
        <p:spPr>
          <a:xfrm>
            <a:off x="6263640" y="2084832"/>
            <a:ext cx="1152144" cy="914400"/>
          </a:xfrm>
          <a:prstGeom prst="rect">
            <a:avLst/>
          </a:prstGeom>
          <a:solidFill>
            <a:srgbClr val="4A4A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263640" y="2084832"/>
            <a:ext cx="1152144" cy="914400"/>
          </a:xfrm>
          <a:prstGeom prst="rect">
            <a:avLst/>
          </a:prstGeom>
          <a:noFill/>
        </p:spPr>
        <p:txBody>
          <a:bodyPr wrap="square" anchor="ctr" lIns="0" rIns="0" tIns="0" bIns="0">
            <a:spAutoFit/>
          </a:bodyPr>
          <a:lstStyle/>
          <a:p>
            <a:pPr algn="ctr"/>
            <a:r>
              <a:rPr sz="1200" b="1" i="0">
                <a:solidFill>
                  <a:srgbClr val="FFFFFF"/>
                </a:solidFill>
                <a:latin typeface="Arial"/>
              </a:rPr>
              <a:t>15%</a:t>
            </a:r>
          </a:p>
        </p:txBody>
      </p:sp>
      <p:sp>
        <p:nvSpPr>
          <p:cNvPr id="14" name="Rectangle 13"/>
          <p:cNvSpPr/>
          <p:nvPr/>
        </p:nvSpPr>
        <p:spPr>
          <a:xfrm>
            <a:off x="7415784" y="2084832"/>
            <a:ext cx="768096" cy="9144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415784" y="2084832"/>
            <a:ext cx="768096" cy="914400"/>
          </a:xfrm>
          <a:prstGeom prst="rect">
            <a:avLst/>
          </a:prstGeom>
          <a:noFill/>
        </p:spPr>
        <p:txBody>
          <a:bodyPr wrap="square" anchor="ctr" lIns="0" rIns="0" tIns="0" bIns="0">
            <a:spAutoFit/>
          </a:bodyPr>
          <a:lstStyle/>
          <a:p>
            <a:pPr algn="ctr"/>
            <a:r>
              <a:rPr sz="1200" b="1" i="0">
                <a:solidFill>
                  <a:srgbClr val="FFFFFF"/>
                </a:solidFill>
                <a:latin typeface="Arial"/>
              </a:rPr>
              <a:t>10%</a:t>
            </a:r>
          </a:p>
        </p:txBody>
      </p:sp>
      <p:sp>
        <p:nvSpPr>
          <p:cNvPr id="16" name="Rectangle 15"/>
          <p:cNvSpPr/>
          <p:nvPr/>
        </p:nvSpPr>
        <p:spPr>
          <a:xfrm>
            <a:off x="502920" y="3355848"/>
            <a:ext cx="201168" cy="201168"/>
          </a:xfrm>
          <a:prstGeom prst="rect">
            <a:avLst/>
          </a:prstGeom>
          <a:solidFill>
            <a:srgbClr val="5C6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813816" y="3319272"/>
            <a:ext cx="4608576" cy="274320"/>
          </a:xfrm>
          <a:prstGeom prst="rect">
            <a:avLst/>
          </a:prstGeom>
          <a:noFill/>
        </p:spPr>
        <p:txBody>
          <a:bodyPr wrap="square" anchor="ctr" lIns="0" rIns="0" tIns="0" bIns="0">
            <a:spAutoFit/>
          </a:bodyPr>
          <a:lstStyle/>
          <a:p>
            <a:pPr algn="l"/>
            <a:r>
              <a:rPr sz="1150" b="0" i="0">
                <a:solidFill>
                  <a:srgbClr val="141413"/>
                </a:solidFill>
                <a:latin typeface="Arial"/>
              </a:rPr>
              <a:t>Founders</a:t>
            </a:r>
          </a:p>
        </p:txBody>
      </p:sp>
      <p:sp>
        <p:nvSpPr>
          <p:cNvPr id="18" name="TextBox 17"/>
          <p:cNvSpPr txBox="1"/>
          <p:nvPr/>
        </p:nvSpPr>
        <p:spPr>
          <a:xfrm>
            <a:off x="5111496" y="3319272"/>
            <a:ext cx="3072384" cy="274320"/>
          </a:xfrm>
          <a:prstGeom prst="rect">
            <a:avLst/>
          </a:prstGeom>
          <a:noFill/>
        </p:spPr>
        <p:txBody>
          <a:bodyPr wrap="square" anchor="ctr" lIns="0" rIns="0" tIns="0" bIns="0">
            <a:spAutoFit/>
          </a:bodyPr>
          <a:lstStyle/>
          <a:p>
            <a:pPr algn="r"/>
            <a:r>
              <a:rPr sz="1100" b="0" i="0">
                <a:solidFill>
                  <a:srgbClr val="4A4A47"/>
                </a:solidFill>
                <a:latin typeface="Arial"/>
              </a:rPr>
              <a:t>62% fully diluted</a:t>
            </a:r>
          </a:p>
        </p:txBody>
      </p:sp>
      <p:sp>
        <p:nvSpPr>
          <p:cNvPr id="19" name="Rectangle 18"/>
          <p:cNvSpPr/>
          <p:nvPr/>
        </p:nvSpPr>
        <p:spPr>
          <a:xfrm>
            <a:off x="502920" y="3739896"/>
            <a:ext cx="201168" cy="201168"/>
          </a:xfrm>
          <a:prstGeom prst="rect">
            <a:avLst/>
          </a:prstGeom>
          <a:solidFill>
            <a:srgbClr val="B9B7A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813816" y="3703320"/>
            <a:ext cx="4608576" cy="274320"/>
          </a:xfrm>
          <a:prstGeom prst="rect">
            <a:avLst/>
          </a:prstGeom>
          <a:noFill/>
        </p:spPr>
        <p:txBody>
          <a:bodyPr wrap="square" anchor="ctr" lIns="0" rIns="0" tIns="0" bIns="0">
            <a:spAutoFit/>
          </a:bodyPr>
          <a:lstStyle/>
          <a:p>
            <a:pPr algn="l"/>
            <a:r>
              <a:rPr sz="1150" b="0" i="0">
                <a:solidFill>
                  <a:srgbClr val="141413"/>
                </a:solidFill>
                <a:latin typeface="Arial"/>
              </a:rPr>
              <a:t>Option pool</a:t>
            </a:r>
          </a:p>
        </p:txBody>
      </p:sp>
      <p:sp>
        <p:nvSpPr>
          <p:cNvPr id="21" name="TextBox 20"/>
          <p:cNvSpPr txBox="1"/>
          <p:nvPr/>
        </p:nvSpPr>
        <p:spPr>
          <a:xfrm>
            <a:off x="5111496" y="3703320"/>
            <a:ext cx="3072384" cy="274320"/>
          </a:xfrm>
          <a:prstGeom prst="rect">
            <a:avLst/>
          </a:prstGeom>
          <a:noFill/>
        </p:spPr>
        <p:txBody>
          <a:bodyPr wrap="square" anchor="ctr" lIns="0" rIns="0" tIns="0" bIns="0">
            <a:spAutoFit/>
          </a:bodyPr>
          <a:lstStyle/>
          <a:p>
            <a:pPr algn="r"/>
            <a:r>
              <a:rPr sz="1100" b="0" i="0">
                <a:solidFill>
                  <a:srgbClr val="4A4A47"/>
                </a:solidFill>
                <a:latin typeface="Arial"/>
              </a:rPr>
              <a:t>13% fully diluted</a:t>
            </a:r>
          </a:p>
        </p:txBody>
      </p:sp>
      <p:sp>
        <p:nvSpPr>
          <p:cNvPr id="22" name="Rectangle 21"/>
          <p:cNvSpPr/>
          <p:nvPr/>
        </p:nvSpPr>
        <p:spPr>
          <a:xfrm>
            <a:off x="502920" y="4123944"/>
            <a:ext cx="201168" cy="201168"/>
          </a:xfrm>
          <a:prstGeom prst="rect">
            <a:avLst/>
          </a:prstGeom>
          <a:solidFill>
            <a:srgbClr val="4A4A4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813816" y="4087368"/>
            <a:ext cx="4608576" cy="274320"/>
          </a:xfrm>
          <a:prstGeom prst="rect">
            <a:avLst/>
          </a:prstGeom>
          <a:noFill/>
        </p:spPr>
        <p:txBody>
          <a:bodyPr wrap="square" anchor="ctr" lIns="0" rIns="0" tIns="0" bIns="0">
            <a:spAutoFit/>
          </a:bodyPr>
          <a:lstStyle/>
          <a:p>
            <a:pPr algn="l"/>
            <a:r>
              <a:rPr sz="1150" b="0" i="0">
                <a:solidFill>
                  <a:srgbClr val="141413"/>
                </a:solidFill>
                <a:latin typeface="Arial"/>
              </a:rPr>
              <a:t>Seed investors</a:t>
            </a:r>
          </a:p>
        </p:txBody>
      </p:sp>
      <p:sp>
        <p:nvSpPr>
          <p:cNvPr id="24" name="TextBox 23"/>
          <p:cNvSpPr txBox="1"/>
          <p:nvPr/>
        </p:nvSpPr>
        <p:spPr>
          <a:xfrm>
            <a:off x="5111496" y="4087368"/>
            <a:ext cx="3072384" cy="274320"/>
          </a:xfrm>
          <a:prstGeom prst="rect">
            <a:avLst/>
          </a:prstGeom>
          <a:noFill/>
        </p:spPr>
        <p:txBody>
          <a:bodyPr wrap="square" anchor="ctr" lIns="0" rIns="0" tIns="0" bIns="0">
            <a:spAutoFit/>
          </a:bodyPr>
          <a:lstStyle/>
          <a:p>
            <a:pPr algn="r"/>
            <a:r>
              <a:rPr sz="1100" b="0" i="0">
                <a:solidFill>
                  <a:srgbClr val="4A4A47"/>
                </a:solidFill>
                <a:latin typeface="Arial"/>
              </a:rPr>
              <a:t>15% fully diluted</a:t>
            </a:r>
          </a:p>
        </p:txBody>
      </p:sp>
      <p:sp>
        <p:nvSpPr>
          <p:cNvPr id="25" name="Rectangle 24"/>
          <p:cNvSpPr/>
          <p:nvPr/>
        </p:nvSpPr>
        <p:spPr>
          <a:xfrm>
            <a:off x="502920" y="4507992"/>
            <a:ext cx="201168" cy="201168"/>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813816" y="4471416"/>
            <a:ext cx="4608576" cy="274320"/>
          </a:xfrm>
          <a:prstGeom prst="rect">
            <a:avLst/>
          </a:prstGeom>
          <a:noFill/>
        </p:spPr>
        <p:txBody>
          <a:bodyPr wrap="square" anchor="ctr" lIns="0" rIns="0" tIns="0" bIns="0">
            <a:spAutoFit/>
          </a:bodyPr>
          <a:lstStyle/>
          <a:p>
            <a:pPr algn="l"/>
            <a:r>
              <a:rPr sz="1150" b="0" i="0">
                <a:solidFill>
                  <a:srgbClr val="141413"/>
                </a:solidFill>
                <a:latin typeface="Arial"/>
              </a:rPr>
              <a:t>This round</a:t>
            </a:r>
          </a:p>
        </p:txBody>
      </p:sp>
      <p:sp>
        <p:nvSpPr>
          <p:cNvPr id="27" name="TextBox 26"/>
          <p:cNvSpPr txBox="1"/>
          <p:nvPr/>
        </p:nvSpPr>
        <p:spPr>
          <a:xfrm>
            <a:off x="5111496" y="4471416"/>
            <a:ext cx="3072384" cy="274320"/>
          </a:xfrm>
          <a:prstGeom prst="rect">
            <a:avLst/>
          </a:prstGeom>
          <a:noFill/>
        </p:spPr>
        <p:txBody>
          <a:bodyPr wrap="square" anchor="ctr" lIns="0" rIns="0" tIns="0" bIns="0">
            <a:spAutoFit/>
          </a:bodyPr>
          <a:lstStyle/>
          <a:p>
            <a:pPr algn="r"/>
            <a:r>
              <a:rPr sz="1100" b="0" i="0">
                <a:solidFill>
                  <a:srgbClr val="4A4A47"/>
                </a:solidFill>
                <a:latin typeface="Arial"/>
              </a:rPr>
              <a:t>10% fully diluted</a:t>
            </a:r>
          </a:p>
        </p:txBody>
      </p:sp>
      <p:sp>
        <p:nvSpPr>
          <p:cNvPr id="28" name="Rounded Rectangle 27"/>
          <p:cNvSpPr/>
          <p:nvPr/>
        </p:nvSpPr>
        <p:spPr>
          <a:xfrm>
            <a:off x="8366760" y="1901952"/>
            <a:ext cx="3319272" cy="4343400"/>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8567928" y="2084832"/>
            <a:ext cx="2916936" cy="256032"/>
          </a:xfrm>
          <a:prstGeom prst="rect">
            <a:avLst/>
          </a:prstGeom>
          <a:noFill/>
        </p:spPr>
        <p:txBody>
          <a:bodyPr wrap="square" anchor="t" lIns="0" rIns="0" tIns="0" bIns="0">
            <a:spAutoFit/>
          </a:bodyPr>
          <a:lstStyle/>
          <a:p>
            <a:r>
              <a:rPr sz="1050" b="1" i="0" spc="120">
                <a:solidFill>
                  <a:srgbClr val="5C6B4A"/>
                </a:solidFill>
                <a:latin typeface="Arial"/>
              </a:rPr>
              <a:t>WHAT I LOOK FOR</a:t>
            </a:r>
          </a:p>
        </p:txBody>
      </p:sp>
      <p:sp>
        <p:nvSpPr>
          <p:cNvPr id="30" name="TextBox 29"/>
          <p:cNvSpPr txBox="1"/>
          <p:nvPr/>
        </p:nvSpPr>
        <p:spPr>
          <a:xfrm>
            <a:off x="8567928" y="2377440"/>
            <a:ext cx="2916936" cy="2377440"/>
          </a:xfrm>
          <a:prstGeom prst="rect">
            <a:avLst/>
          </a:prstGeom>
          <a:noFill/>
        </p:spPr>
        <p:txBody>
          <a:bodyPr wrap="square" anchor="t" lIns="0" rIns="0" tIns="0" bIns="0">
            <a:spAutoFit/>
          </a:bodyPr>
          <a:lstStyle/>
          <a:p>
            <a:pPr>
              <a:spcAft>
                <a:spcPts val="700"/>
              </a:spcAft>
            </a:pPr>
            <a:r>
              <a:rPr sz="1150" b="1" i="0">
                <a:solidFill>
                  <a:srgbClr val="C4793A"/>
                </a:solidFill>
                <a:latin typeface="Arial"/>
              </a:rPr>
              <a:t>•  </a:t>
            </a:r>
            <a:r>
              <a:rPr sz="1200" b="0" i="0">
                <a:solidFill>
                  <a:srgbClr val="4A4A47"/>
                </a:solidFill>
                <a:latin typeface="Arial"/>
              </a:rPr>
              <a:t>Founder ownership and whether there is enough equity left to motivate them for years.</a:t>
            </a:r>
          </a:p>
          <a:p>
            <a:pPr>
              <a:spcAft>
                <a:spcPts val="700"/>
              </a:spcAft>
            </a:pPr>
            <a:r>
              <a:rPr sz="1150" b="1" i="0">
                <a:solidFill>
                  <a:srgbClr val="C4793A"/>
                </a:solidFill>
                <a:latin typeface="Arial"/>
              </a:rPr>
              <a:t>•  </a:t>
            </a:r>
            <a:r>
              <a:rPr sz="1200" b="0" i="0">
                <a:solidFill>
                  <a:srgbClr val="4A4A47"/>
                </a:solidFill>
                <a:latin typeface="Arial"/>
              </a:rPr>
              <a:t>The option pool, prior investors, and any unusual structure.</a:t>
            </a:r>
          </a:p>
          <a:p>
            <a:pPr>
              <a:spcAft>
                <a:spcPts val="700"/>
              </a:spcAft>
            </a:pPr>
            <a:r>
              <a:rPr sz="1150" b="1" i="0">
                <a:solidFill>
                  <a:srgbClr val="C4793A"/>
                </a:solidFill>
                <a:latin typeface="Arial"/>
              </a:rPr>
              <a:t>•  </a:t>
            </a:r>
            <a:r>
              <a:rPr sz="1200" b="0" i="0">
                <a:solidFill>
                  <a:srgbClr val="4A4A47"/>
                </a:solidFill>
                <a:latin typeface="Arial"/>
              </a:rPr>
              <a:t>Dead equity, oversized early stakes, or a messy table that will scare later investors.</a:t>
            </a:r>
          </a:p>
        </p:txBody>
      </p:sp>
      <p:sp>
        <p:nvSpPr>
          <p:cNvPr id="31" name="Rectangle 30"/>
          <p:cNvSpPr/>
          <p:nvPr/>
        </p:nvSpPr>
        <p:spPr>
          <a:xfrm>
            <a:off x="8567928" y="4672584"/>
            <a:ext cx="2916936" cy="18288"/>
          </a:xfrm>
          <a:prstGeom prst="rect">
            <a:avLst/>
          </a:prstGeom>
          <a:solidFill>
            <a:srgbClr val="D5D2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8567928" y="4828032"/>
            <a:ext cx="2916936" cy="256032"/>
          </a:xfrm>
          <a:prstGeom prst="rect">
            <a:avLst/>
          </a:prstGeom>
          <a:noFill/>
        </p:spPr>
        <p:txBody>
          <a:bodyPr wrap="square" anchor="t" lIns="0" rIns="0" tIns="0" bIns="0">
            <a:spAutoFit/>
          </a:bodyPr>
          <a:lstStyle/>
          <a:p>
            <a:r>
              <a:rPr sz="1050" b="1" i="0" spc="120">
                <a:solidFill>
                  <a:srgbClr val="C4793A"/>
                </a:solidFill>
                <a:latin typeface="Arial"/>
              </a:rPr>
              <a:t>THE QUESTION IN MY HEAD</a:t>
            </a:r>
          </a:p>
        </p:txBody>
      </p:sp>
      <p:sp>
        <p:nvSpPr>
          <p:cNvPr id="33" name="TextBox 32"/>
          <p:cNvSpPr txBox="1"/>
          <p:nvPr/>
        </p:nvSpPr>
        <p:spPr>
          <a:xfrm>
            <a:off x="8567928" y="5148072"/>
            <a:ext cx="2916936" cy="1005840"/>
          </a:xfrm>
          <a:prstGeom prst="rect">
            <a:avLst/>
          </a:prstGeom>
          <a:noFill/>
        </p:spPr>
        <p:txBody>
          <a:bodyPr wrap="square" anchor="t" lIns="0" rIns="0" tIns="0" bIns="0">
            <a:spAutoFit/>
          </a:bodyPr>
          <a:lstStyle/>
          <a:p>
            <a:pPr algn="l"/>
            <a:r>
              <a:rPr sz="1300" b="0" i="1">
                <a:solidFill>
                  <a:srgbClr val="141413"/>
                </a:solidFill>
                <a:latin typeface="Georgia"/>
              </a:rPr>
              <a:t>Do the founders still own enough to run through walls for ten years?</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4141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2651760"/>
            <a:ext cx="10515600" cy="365760"/>
          </a:xfrm>
          <a:prstGeom prst="rect">
            <a:avLst/>
          </a:prstGeom>
          <a:noFill/>
        </p:spPr>
        <p:txBody>
          <a:bodyPr wrap="square" anchor="t" lIns="0" rIns="0" tIns="0" bIns="0">
            <a:spAutoFit/>
          </a:bodyPr>
          <a:lstStyle/>
          <a:p>
            <a:r>
              <a:rPr sz="1500" b="1" i="0" spc="240">
                <a:solidFill>
                  <a:srgbClr val="C4793A"/>
                </a:solidFill>
                <a:latin typeface="Arial"/>
              </a:rPr>
              <a:t>THE TEAM</a:t>
            </a:r>
          </a:p>
        </p:txBody>
      </p:sp>
      <p:sp>
        <p:nvSpPr>
          <p:cNvPr id="5" name="TextBox 4"/>
          <p:cNvSpPr txBox="1"/>
          <p:nvPr/>
        </p:nvSpPr>
        <p:spPr>
          <a:xfrm>
            <a:off x="804672" y="3108960"/>
            <a:ext cx="10607040" cy="1097280"/>
          </a:xfrm>
          <a:prstGeom prst="rect">
            <a:avLst/>
          </a:prstGeom>
          <a:noFill/>
        </p:spPr>
        <p:txBody>
          <a:bodyPr wrap="square" anchor="t" lIns="0" rIns="0" tIns="0" bIns="0">
            <a:spAutoFit/>
          </a:bodyPr>
          <a:lstStyle/>
          <a:p>
            <a:r>
              <a:rPr sz="4400" b="1" i="0">
                <a:solidFill>
                  <a:srgbClr val="ECEAE2"/>
                </a:solidFill>
                <a:latin typeface="Georgia"/>
              </a:rPr>
              <a:t>The Team</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9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292608"/>
            <a:ext cx="8686800" cy="274320"/>
          </a:xfrm>
          <a:prstGeom prst="rect">
            <a:avLst/>
          </a:prstGeom>
          <a:noFill/>
        </p:spPr>
        <p:txBody>
          <a:bodyPr wrap="square" anchor="t" lIns="0" rIns="0" tIns="0" bIns="0">
            <a:spAutoFit/>
          </a:bodyPr>
          <a:lstStyle/>
          <a:p>
            <a:r>
              <a:rPr sz="1100" b="1" i="0" spc="130">
                <a:solidFill>
                  <a:srgbClr val="C4793A"/>
                </a:solidFill>
                <a:latin typeface="Arial"/>
              </a:rPr>
              <a:t>THE TEAM   ·   SECTION 27</a:t>
            </a:r>
          </a:p>
        </p:txBody>
      </p:sp>
      <p:sp>
        <p:nvSpPr>
          <p:cNvPr id="5" name="TextBox 4"/>
          <p:cNvSpPr txBox="1"/>
          <p:nvPr/>
        </p:nvSpPr>
        <p:spPr>
          <a:xfrm>
            <a:off x="502920" y="548640"/>
            <a:ext cx="7680960" cy="548640"/>
          </a:xfrm>
          <a:prstGeom prst="rect">
            <a:avLst/>
          </a:prstGeom>
          <a:noFill/>
        </p:spPr>
        <p:txBody>
          <a:bodyPr wrap="square" anchor="t" lIns="0" rIns="0" tIns="0" bIns="0">
            <a:spAutoFit/>
          </a:bodyPr>
          <a:lstStyle/>
          <a:p>
            <a:pPr algn="l"/>
            <a:r>
              <a:rPr sz="2600" b="1" i="0">
                <a:solidFill>
                  <a:srgbClr val="141413"/>
                </a:solidFill>
                <a:latin typeface="Georgia"/>
              </a:rPr>
              <a:t>Team</a:t>
            </a:r>
          </a:p>
        </p:txBody>
      </p:sp>
      <p:sp>
        <p:nvSpPr>
          <p:cNvPr id="6" name="TextBox 5"/>
          <p:cNvSpPr txBox="1"/>
          <p:nvPr/>
        </p:nvSpPr>
        <p:spPr>
          <a:xfrm>
            <a:off x="521207" y="1188720"/>
            <a:ext cx="7680960" cy="457200"/>
          </a:xfrm>
          <a:prstGeom prst="rect">
            <a:avLst/>
          </a:prstGeom>
          <a:noFill/>
        </p:spPr>
        <p:txBody>
          <a:bodyPr wrap="square" anchor="t" lIns="0" rIns="0" tIns="0" bIns="0">
            <a:spAutoFit/>
          </a:bodyPr>
          <a:lstStyle/>
          <a:p>
            <a:pPr algn="l"/>
            <a:r>
              <a:rPr sz="1350" b="0" i="1">
                <a:solidFill>
                  <a:srgbClr val="5C6B4A"/>
                </a:solidFill>
                <a:latin typeface="Arial"/>
              </a:rPr>
              <a:t>Why this specific team wins this specific problem.</a:t>
            </a:r>
          </a:p>
        </p:txBody>
      </p:sp>
      <p:sp>
        <p:nvSpPr>
          <p:cNvPr id="7" name="TextBox 6"/>
          <p:cNvSpPr txBox="1"/>
          <p:nvPr/>
        </p:nvSpPr>
        <p:spPr>
          <a:xfrm>
            <a:off x="521207" y="1627632"/>
            <a:ext cx="7680960" cy="256032"/>
          </a:xfrm>
          <a:prstGeom prst="rect">
            <a:avLst/>
          </a:prstGeom>
          <a:noFill/>
        </p:spPr>
        <p:txBody>
          <a:bodyPr wrap="square" anchor="t" lIns="0" rIns="0" tIns="0" bIns="0">
            <a:spAutoFit/>
          </a:bodyPr>
          <a:lstStyle/>
          <a:p>
            <a:r>
              <a:rPr sz="950" b="1" i="0" spc="120">
                <a:solidFill>
                  <a:srgbClr val="C4793A"/>
                </a:solidFill>
                <a:latin typeface="Arial"/>
              </a:rPr>
              <a:t>HOW I'D REPRESENT IT  ·  ILLUSTRATIVE</a:t>
            </a:r>
          </a:p>
        </p:txBody>
      </p:sp>
      <p:sp>
        <p:nvSpPr>
          <p:cNvPr id="8" name="Rounded Rectangle 7"/>
          <p:cNvSpPr/>
          <p:nvPr/>
        </p:nvSpPr>
        <p:spPr>
          <a:xfrm>
            <a:off x="502920" y="1901952"/>
            <a:ext cx="2377440" cy="4343400"/>
          </a:xfrm>
          <a:prstGeom prst="roundRect">
            <a:avLst>
              <a:gd name="adj" fmla="val 5000"/>
            </a:avLst>
          </a:prstGeom>
          <a:solidFill>
            <a:srgbClr val="FFFFFF"/>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280160" y="2130552"/>
            <a:ext cx="822960" cy="822960"/>
          </a:xfrm>
          <a:prstGeom prst="ellipse">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280160" y="2130552"/>
            <a:ext cx="822960" cy="822960"/>
          </a:xfrm>
          <a:prstGeom prst="rect">
            <a:avLst/>
          </a:prstGeom>
          <a:noFill/>
        </p:spPr>
        <p:txBody>
          <a:bodyPr wrap="square" anchor="ctr" lIns="0" rIns="0" tIns="0" bIns="0">
            <a:spAutoFit/>
          </a:bodyPr>
          <a:lstStyle/>
          <a:p>
            <a:pPr algn="ctr"/>
            <a:r>
              <a:rPr sz="900" b="0" i="0">
                <a:solidFill>
                  <a:srgbClr val="4A4A47"/>
                </a:solidFill>
                <a:latin typeface="Arial"/>
              </a:rPr>
              <a:t>photo</a:t>
            </a:r>
          </a:p>
        </p:txBody>
      </p:sp>
      <p:sp>
        <p:nvSpPr>
          <p:cNvPr id="11" name="TextBox 10"/>
          <p:cNvSpPr txBox="1"/>
          <p:nvPr/>
        </p:nvSpPr>
        <p:spPr>
          <a:xfrm>
            <a:off x="594360" y="3044952"/>
            <a:ext cx="2194560" cy="274320"/>
          </a:xfrm>
          <a:prstGeom prst="rect">
            <a:avLst/>
          </a:prstGeom>
          <a:noFill/>
        </p:spPr>
        <p:txBody>
          <a:bodyPr wrap="square" anchor="t" lIns="0" rIns="0" tIns="0" bIns="0">
            <a:spAutoFit/>
          </a:bodyPr>
          <a:lstStyle/>
          <a:p>
            <a:pPr algn="ctr"/>
            <a:r>
              <a:rPr sz="1250" b="1" i="0">
                <a:solidFill>
                  <a:srgbClr val="141413"/>
                </a:solidFill>
                <a:latin typeface="Arial"/>
              </a:rPr>
              <a:t>Co-founder, CEO</a:t>
            </a:r>
          </a:p>
        </p:txBody>
      </p:sp>
      <p:sp>
        <p:nvSpPr>
          <p:cNvPr id="12" name="TextBox 11"/>
          <p:cNvSpPr txBox="1"/>
          <p:nvPr/>
        </p:nvSpPr>
        <p:spPr>
          <a:xfrm>
            <a:off x="594360" y="3319272"/>
            <a:ext cx="2194560" cy="274320"/>
          </a:xfrm>
          <a:prstGeom prst="rect">
            <a:avLst/>
          </a:prstGeom>
          <a:noFill/>
        </p:spPr>
        <p:txBody>
          <a:bodyPr wrap="square" anchor="t" lIns="0" rIns="0" tIns="0" bIns="0">
            <a:spAutoFit/>
          </a:bodyPr>
          <a:lstStyle/>
          <a:p>
            <a:pPr algn="ctr"/>
            <a:r>
              <a:rPr sz="1050" b="0" i="0">
                <a:solidFill>
                  <a:srgbClr val="C4793A"/>
                </a:solidFill>
                <a:latin typeface="Arial"/>
              </a:rPr>
              <a:t>Prior: exited $100M+</a:t>
            </a:r>
          </a:p>
        </p:txBody>
      </p:sp>
      <p:sp>
        <p:nvSpPr>
          <p:cNvPr id="13" name="TextBox 12"/>
          <p:cNvSpPr txBox="1"/>
          <p:nvPr/>
        </p:nvSpPr>
        <p:spPr>
          <a:xfrm>
            <a:off x="630936" y="3648456"/>
            <a:ext cx="2121408" cy="2560320"/>
          </a:xfrm>
          <a:prstGeom prst="rect">
            <a:avLst/>
          </a:prstGeom>
          <a:noFill/>
        </p:spPr>
        <p:txBody>
          <a:bodyPr wrap="square" anchor="t" lIns="0" rIns="0" tIns="0" bIns="0">
            <a:spAutoFit/>
          </a:bodyPr>
          <a:lstStyle/>
          <a:p>
            <a:pPr>
              <a:spcAft>
                <a:spcPts val="400"/>
              </a:spcAft>
            </a:pPr>
            <a:r>
              <a:rPr sz="1000" b="0" i="0">
                <a:solidFill>
                  <a:srgbClr val="5C6B4A"/>
                </a:solidFill>
                <a:latin typeface="Arial"/>
              </a:rPr>
              <a:t>•  </a:t>
            </a:r>
            <a:r>
              <a:rPr sz="1050" b="0" i="0">
                <a:solidFill>
                  <a:srgbClr val="4A4A47"/>
                </a:solidFill>
                <a:latin typeface="Arial"/>
              </a:rPr>
              <a:t>10 yrs in the domain</a:t>
            </a:r>
          </a:p>
          <a:p>
            <a:pPr>
              <a:spcAft>
                <a:spcPts val="400"/>
              </a:spcAft>
            </a:pPr>
            <a:r>
              <a:rPr sz="1000" b="0" i="0">
                <a:solidFill>
                  <a:srgbClr val="5C6B4A"/>
                </a:solidFill>
                <a:latin typeface="Arial"/>
              </a:rPr>
              <a:t>•  </a:t>
            </a:r>
            <a:r>
              <a:rPr sz="1050" b="0" i="0">
                <a:solidFill>
                  <a:srgbClr val="4A4A47"/>
                </a:solidFill>
                <a:latin typeface="Arial"/>
              </a:rPr>
              <a:t>Sold last company in the space</a:t>
            </a:r>
          </a:p>
        </p:txBody>
      </p:sp>
      <p:sp>
        <p:nvSpPr>
          <p:cNvPr id="14" name="Rounded Rectangle 13"/>
          <p:cNvSpPr/>
          <p:nvPr/>
        </p:nvSpPr>
        <p:spPr>
          <a:xfrm>
            <a:off x="3154680" y="1901952"/>
            <a:ext cx="2377440" cy="4343400"/>
          </a:xfrm>
          <a:prstGeom prst="roundRect">
            <a:avLst>
              <a:gd name="adj" fmla="val 5000"/>
            </a:avLst>
          </a:prstGeom>
          <a:solidFill>
            <a:srgbClr val="FFFFFF"/>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Oval 14"/>
          <p:cNvSpPr/>
          <p:nvPr/>
        </p:nvSpPr>
        <p:spPr>
          <a:xfrm>
            <a:off x="3931920" y="2130552"/>
            <a:ext cx="822960" cy="822960"/>
          </a:xfrm>
          <a:prstGeom prst="ellipse">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3931920" y="2130552"/>
            <a:ext cx="822960" cy="822960"/>
          </a:xfrm>
          <a:prstGeom prst="rect">
            <a:avLst/>
          </a:prstGeom>
          <a:noFill/>
        </p:spPr>
        <p:txBody>
          <a:bodyPr wrap="square" anchor="ctr" lIns="0" rIns="0" tIns="0" bIns="0">
            <a:spAutoFit/>
          </a:bodyPr>
          <a:lstStyle/>
          <a:p>
            <a:pPr algn="ctr"/>
            <a:r>
              <a:rPr sz="900" b="0" i="0">
                <a:solidFill>
                  <a:srgbClr val="4A4A47"/>
                </a:solidFill>
                <a:latin typeface="Arial"/>
              </a:rPr>
              <a:t>photo</a:t>
            </a:r>
          </a:p>
        </p:txBody>
      </p:sp>
      <p:sp>
        <p:nvSpPr>
          <p:cNvPr id="17" name="TextBox 16"/>
          <p:cNvSpPr txBox="1"/>
          <p:nvPr/>
        </p:nvSpPr>
        <p:spPr>
          <a:xfrm>
            <a:off x="3246120" y="3044952"/>
            <a:ext cx="2194560" cy="274320"/>
          </a:xfrm>
          <a:prstGeom prst="rect">
            <a:avLst/>
          </a:prstGeom>
          <a:noFill/>
        </p:spPr>
        <p:txBody>
          <a:bodyPr wrap="square" anchor="t" lIns="0" rIns="0" tIns="0" bIns="0">
            <a:spAutoFit/>
          </a:bodyPr>
          <a:lstStyle/>
          <a:p>
            <a:pPr algn="ctr"/>
            <a:r>
              <a:rPr sz="1250" b="1" i="0">
                <a:solidFill>
                  <a:srgbClr val="141413"/>
                </a:solidFill>
                <a:latin typeface="Arial"/>
              </a:rPr>
              <a:t>Co-founder, CTO</a:t>
            </a:r>
          </a:p>
        </p:txBody>
      </p:sp>
      <p:sp>
        <p:nvSpPr>
          <p:cNvPr id="18" name="TextBox 17"/>
          <p:cNvSpPr txBox="1"/>
          <p:nvPr/>
        </p:nvSpPr>
        <p:spPr>
          <a:xfrm>
            <a:off x="3246120" y="3319272"/>
            <a:ext cx="2194560" cy="274320"/>
          </a:xfrm>
          <a:prstGeom prst="rect">
            <a:avLst/>
          </a:prstGeom>
          <a:noFill/>
        </p:spPr>
        <p:txBody>
          <a:bodyPr wrap="square" anchor="t" lIns="0" rIns="0" tIns="0" bIns="0">
            <a:spAutoFit/>
          </a:bodyPr>
          <a:lstStyle/>
          <a:p>
            <a:pPr algn="ctr"/>
            <a:r>
              <a:rPr sz="1050" b="0" i="0">
                <a:solidFill>
                  <a:srgbClr val="C4793A"/>
                </a:solidFill>
                <a:latin typeface="Arial"/>
              </a:rPr>
              <a:t>Prior: staff eng, category leader</a:t>
            </a:r>
          </a:p>
        </p:txBody>
      </p:sp>
      <p:sp>
        <p:nvSpPr>
          <p:cNvPr id="19" name="TextBox 18"/>
          <p:cNvSpPr txBox="1"/>
          <p:nvPr/>
        </p:nvSpPr>
        <p:spPr>
          <a:xfrm>
            <a:off x="3282696" y="3648456"/>
            <a:ext cx="2121408" cy="2560320"/>
          </a:xfrm>
          <a:prstGeom prst="rect">
            <a:avLst/>
          </a:prstGeom>
          <a:noFill/>
        </p:spPr>
        <p:txBody>
          <a:bodyPr wrap="square" anchor="t" lIns="0" rIns="0" tIns="0" bIns="0">
            <a:spAutoFit/>
          </a:bodyPr>
          <a:lstStyle/>
          <a:p>
            <a:pPr>
              <a:spcAft>
                <a:spcPts val="400"/>
              </a:spcAft>
            </a:pPr>
            <a:r>
              <a:rPr sz="1000" b="0" i="0">
                <a:solidFill>
                  <a:srgbClr val="5C6B4A"/>
                </a:solidFill>
                <a:latin typeface="Arial"/>
              </a:rPr>
              <a:t>•  </a:t>
            </a:r>
            <a:r>
              <a:rPr sz="1050" b="0" i="0">
                <a:solidFill>
                  <a:srgbClr val="4A4A47"/>
                </a:solidFill>
                <a:latin typeface="Arial"/>
              </a:rPr>
              <a:t>Built the core tech twice</a:t>
            </a:r>
          </a:p>
          <a:p>
            <a:pPr>
              <a:spcAft>
                <a:spcPts val="400"/>
              </a:spcAft>
            </a:pPr>
            <a:r>
              <a:rPr sz="1000" b="0" i="0">
                <a:solidFill>
                  <a:srgbClr val="5C6B4A"/>
                </a:solidFill>
                <a:latin typeface="Arial"/>
              </a:rPr>
              <a:t>•  </a:t>
            </a:r>
            <a:r>
              <a:rPr sz="1050" b="0" i="0">
                <a:solidFill>
                  <a:srgbClr val="4A4A47"/>
                </a:solidFill>
                <a:latin typeface="Arial"/>
              </a:rPr>
              <a:t>Recruiting magnet</a:t>
            </a:r>
          </a:p>
        </p:txBody>
      </p:sp>
      <p:sp>
        <p:nvSpPr>
          <p:cNvPr id="20" name="Rounded Rectangle 19"/>
          <p:cNvSpPr/>
          <p:nvPr/>
        </p:nvSpPr>
        <p:spPr>
          <a:xfrm>
            <a:off x="5806440" y="1901952"/>
            <a:ext cx="2377440" cy="4343400"/>
          </a:xfrm>
          <a:prstGeom prst="roundRect">
            <a:avLst>
              <a:gd name="adj" fmla="val 5000"/>
            </a:avLst>
          </a:prstGeom>
          <a:solidFill>
            <a:srgbClr val="FFFFFF"/>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Oval 20"/>
          <p:cNvSpPr/>
          <p:nvPr/>
        </p:nvSpPr>
        <p:spPr>
          <a:xfrm>
            <a:off x="6583679" y="2130552"/>
            <a:ext cx="822960" cy="822960"/>
          </a:xfrm>
          <a:prstGeom prst="ellipse">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583679" y="2130552"/>
            <a:ext cx="822960" cy="822960"/>
          </a:xfrm>
          <a:prstGeom prst="rect">
            <a:avLst/>
          </a:prstGeom>
          <a:noFill/>
        </p:spPr>
        <p:txBody>
          <a:bodyPr wrap="square" anchor="ctr" lIns="0" rIns="0" tIns="0" bIns="0">
            <a:spAutoFit/>
          </a:bodyPr>
          <a:lstStyle/>
          <a:p>
            <a:pPr algn="ctr"/>
            <a:r>
              <a:rPr sz="900" b="0" i="0">
                <a:solidFill>
                  <a:srgbClr val="4A4A47"/>
                </a:solidFill>
                <a:latin typeface="Arial"/>
              </a:rPr>
              <a:t>photo</a:t>
            </a:r>
          </a:p>
        </p:txBody>
      </p:sp>
      <p:sp>
        <p:nvSpPr>
          <p:cNvPr id="23" name="TextBox 22"/>
          <p:cNvSpPr txBox="1"/>
          <p:nvPr/>
        </p:nvSpPr>
        <p:spPr>
          <a:xfrm>
            <a:off x="5897879" y="3044952"/>
            <a:ext cx="2194560" cy="274320"/>
          </a:xfrm>
          <a:prstGeom prst="rect">
            <a:avLst/>
          </a:prstGeom>
          <a:noFill/>
        </p:spPr>
        <p:txBody>
          <a:bodyPr wrap="square" anchor="t" lIns="0" rIns="0" tIns="0" bIns="0">
            <a:spAutoFit/>
          </a:bodyPr>
          <a:lstStyle/>
          <a:p>
            <a:pPr algn="ctr"/>
            <a:r>
              <a:rPr sz="1250" b="1" i="0">
                <a:solidFill>
                  <a:srgbClr val="141413"/>
                </a:solidFill>
                <a:latin typeface="Arial"/>
              </a:rPr>
              <a:t>VP Sales</a:t>
            </a:r>
          </a:p>
        </p:txBody>
      </p:sp>
      <p:sp>
        <p:nvSpPr>
          <p:cNvPr id="24" name="TextBox 23"/>
          <p:cNvSpPr txBox="1"/>
          <p:nvPr/>
        </p:nvSpPr>
        <p:spPr>
          <a:xfrm>
            <a:off x="5897879" y="3319272"/>
            <a:ext cx="2194560" cy="274320"/>
          </a:xfrm>
          <a:prstGeom prst="rect">
            <a:avLst/>
          </a:prstGeom>
          <a:noFill/>
        </p:spPr>
        <p:txBody>
          <a:bodyPr wrap="square" anchor="t" lIns="0" rIns="0" tIns="0" bIns="0">
            <a:spAutoFit/>
          </a:bodyPr>
          <a:lstStyle/>
          <a:p>
            <a:pPr algn="ctr"/>
            <a:r>
              <a:rPr sz="1050" b="0" i="0">
                <a:solidFill>
                  <a:srgbClr val="C4793A"/>
                </a:solidFill>
                <a:latin typeface="Arial"/>
              </a:rPr>
              <a:t>Prior: first 10 reps at [comp]</a:t>
            </a:r>
          </a:p>
        </p:txBody>
      </p:sp>
      <p:sp>
        <p:nvSpPr>
          <p:cNvPr id="25" name="TextBox 24"/>
          <p:cNvSpPr txBox="1"/>
          <p:nvPr/>
        </p:nvSpPr>
        <p:spPr>
          <a:xfrm>
            <a:off x="5934455" y="3648456"/>
            <a:ext cx="2121408" cy="2560320"/>
          </a:xfrm>
          <a:prstGeom prst="rect">
            <a:avLst/>
          </a:prstGeom>
          <a:noFill/>
        </p:spPr>
        <p:txBody>
          <a:bodyPr wrap="square" anchor="t" lIns="0" rIns="0" tIns="0" bIns="0">
            <a:spAutoFit/>
          </a:bodyPr>
          <a:lstStyle/>
          <a:p>
            <a:pPr>
              <a:spcAft>
                <a:spcPts val="400"/>
              </a:spcAft>
            </a:pPr>
            <a:r>
              <a:rPr sz="1000" b="0" i="0">
                <a:solidFill>
                  <a:srgbClr val="5C6B4A"/>
                </a:solidFill>
                <a:latin typeface="Arial"/>
              </a:rPr>
              <a:t>•  </a:t>
            </a:r>
            <a:r>
              <a:rPr sz="1050" b="0" i="0">
                <a:solidFill>
                  <a:srgbClr val="4A4A47"/>
                </a:solidFill>
                <a:latin typeface="Arial"/>
              </a:rPr>
              <a:t>Owns enterprise motion</a:t>
            </a:r>
          </a:p>
          <a:p>
            <a:pPr>
              <a:spcAft>
                <a:spcPts val="400"/>
              </a:spcAft>
            </a:pPr>
            <a:r>
              <a:rPr sz="1000" b="0" i="0">
                <a:solidFill>
                  <a:srgbClr val="5C6B4A"/>
                </a:solidFill>
                <a:latin typeface="Arial"/>
              </a:rPr>
              <a:t>•  </a:t>
            </a:r>
            <a:r>
              <a:rPr sz="1050" b="0" i="0">
                <a:solidFill>
                  <a:srgbClr val="4A4A47"/>
                </a:solidFill>
                <a:latin typeface="Arial"/>
              </a:rPr>
              <a:t>Key early hire</a:t>
            </a:r>
          </a:p>
        </p:txBody>
      </p:sp>
      <p:sp>
        <p:nvSpPr>
          <p:cNvPr id="26" name="Rounded Rectangle 25"/>
          <p:cNvSpPr/>
          <p:nvPr/>
        </p:nvSpPr>
        <p:spPr>
          <a:xfrm>
            <a:off x="8366760" y="1901952"/>
            <a:ext cx="3319272" cy="4343400"/>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TextBox 26"/>
          <p:cNvSpPr txBox="1"/>
          <p:nvPr/>
        </p:nvSpPr>
        <p:spPr>
          <a:xfrm>
            <a:off x="8567928" y="2084832"/>
            <a:ext cx="2916936" cy="256032"/>
          </a:xfrm>
          <a:prstGeom prst="rect">
            <a:avLst/>
          </a:prstGeom>
          <a:noFill/>
        </p:spPr>
        <p:txBody>
          <a:bodyPr wrap="square" anchor="t" lIns="0" rIns="0" tIns="0" bIns="0">
            <a:spAutoFit/>
          </a:bodyPr>
          <a:lstStyle/>
          <a:p>
            <a:r>
              <a:rPr sz="1050" b="1" i="0" spc="120">
                <a:solidFill>
                  <a:srgbClr val="5C6B4A"/>
                </a:solidFill>
                <a:latin typeface="Arial"/>
              </a:rPr>
              <a:t>WHAT I LOOK FOR</a:t>
            </a:r>
          </a:p>
        </p:txBody>
      </p:sp>
      <p:sp>
        <p:nvSpPr>
          <p:cNvPr id="28" name="TextBox 27"/>
          <p:cNvSpPr txBox="1"/>
          <p:nvPr/>
        </p:nvSpPr>
        <p:spPr>
          <a:xfrm>
            <a:off x="8567928" y="2377440"/>
            <a:ext cx="2916936" cy="2377440"/>
          </a:xfrm>
          <a:prstGeom prst="rect">
            <a:avLst/>
          </a:prstGeom>
          <a:noFill/>
        </p:spPr>
        <p:txBody>
          <a:bodyPr wrap="square" anchor="t" lIns="0" rIns="0" tIns="0" bIns="0">
            <a:spAutoFit/>
          </a:bodyPr>
          <a:lstStyle/>
          <a:p>
            <a:pPr>
              <a:spcAft>
                <a:spcPts val="700"/>
              </a:spcAft>
            </a:pPr>
            <a:r>
              <a:rPr sz="1150" b="1" i="0">
                <a:solidFill>
                  <a:srgbClr val="C4793A"/>
                </a:solidFill>
                <a:latin typeface="Arial"/>
              </a:rPr>
              <a:t>•  </a:t>
            </a:r>
            <a:r>
              <a:rPr sz="1200" b="0" i="0">
                <a:solidFill>
                  <a:srgbClr val="4A4A47"/>
                </a:solidFill>
                <a:latin typeface="Arial"/>
              </a:rPr>
              <a:t>Founder-market fit: the unfair insight or experience that makes them right for this.</a:t>
            </a:r>
          </a:p>
          <a:p>
            <a:pPr>
              <a:spcAft>
                <a:spcPts val="700"/>
              </a:spcAft>
            </a:pPr>
            <a:r>
              <a:rPr sz="1150" b="1" i="0">
                <a:solidFill>
                  <a:srgbClr val="C4793A"/>
                </a:solidFill>
                <a:latin typeface="Arial"/>
              </a:rPr>
              <a:t>•  </a:t>
            </a:r>
            <a:r>
              <a:rPr sz="1200" b="0" i="0">
                <a:solidFill>
                  <a:srgbClr val="4A4A47"/>
                </a:solidFill>
                <a:latin typeface="Arial"/>
              </a:rPr>
              <a:t>Prior wins, domain depth, and whether they can attract talent.</a:t>
            </a:r>
          </a:p>
          <a:p>
            <a:pPr>
              <a:spcAft>
                <a:spcPts val="700"/>
              </a:spcAft>
            </a:pPr>
            <a:r>
              <a:rPr sz="1150" b="1" i="0">
                <a:solidFill>
                  <a:srgbClr val="C4793A"/>
                </a:solidFill>
                <a:latin typeface="Arial"/>
              </a:rPr>
              <a:t>•  </a:t>
            </a:r>
            <a:r>
              <a:rPr sz="1200" b="0" i="0">
                <a:solidFill>
                  <a:srgbClr val="4A4A47"/>
                </a:solidFill>
                <a:latin typeface="Arial"/>
              </a:rPr>
              <a:t>The gaps in the team and whether they know what they are missing.</a:t>
            </a:r>
          </a:p>
        </p:txBody>
      </p:sp>
      <p:sp>
        <p:nvSpPr>
          <p:cNvPr id="29" name="Rectangle 28"/>
          <p:cNvSpPr/>
          <p:nvPr/>
        </p:nvSpPr>
        <p:spPr>
          <a:xfrm>
            <a:off x="8567928" y="4672584"/>
            <a:ext cx="2916936" cy="18288"/>
          </a:xfrm>
          <a:prstGeom prst="rect">
            <a:avLst/>
          </a:prstGeom>
          <a:solidFill>
            <a:srgbClr val="D5D2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8567928" y="4828032"/>
            <a:ext cx="2916936" cy="256032"/>
          </a:xfrm>
          <a:prstGeom prst="rect">
            <a:avLst/>
          </a:prstGeom>
          <a:noFill/>
        </p:spPr>
        <p:txBody>
          <a:bodyPr wrap="square" anchor="t" lIns="0" rIns="0" tIns="0" bIns="0">
            <a:spAutoFit/>
          </a:bodyPr>
          <a:lstStyle/>
          <a:p>
            <a:r>
              <a:rPr sz="1050" b="1" i="0" spc="120">
                <a:solidFill>
                  <a:srgbClr val="C4793A"/>
                </a:solidFill>
                <a:latin typeface="Arial"/>
              </a:rPr>
              <a:t>THE QUESTION IN MY HEAD</a:t>
            </a:r>
          </a:p>
        </p:txBody>
      </p:sp>
      <p:sp>
        <p:nvSpPr>
          <p:cNvPr id="31" name="TextBox 30"/>
          <p:cNvSpPr txBox="1"/>
          <p:nvPr/>
        </p:nvSpPr>
        <p:spPr>
          <a:xfrm>
            <a:off x="8567928" y="5148072"/>
            <a:ext cx="2916936" cy="1005840"/>
          </a:xfrm>
          <a:prstGeom prst="rect">
            <a:avLst/>
          </a:prstGeom>
          <a:noFill/>
        </p:spPr>
        <p:txBody>
          <a:bodyPr wrap="square" anchor="t" lIns="0" rIns="0" tIns="0" bIns="0">
            <a:spAutoFit/>
          </a:bodyPr>
          <a:lstStyle/>
          <a:p>
            <a:pPr algn="l"/>
            <a:r>
              <a:rPr sz="1300" b="0" i="1">
                <a:solidFill>
                  <a:srgbClr val="141413"/>
                </a:solidFill>
                <a:latin typeface="Georgia"/>
              </a:rPr>
              <a:t>Is there a reason it has to be these founders, or could anyone do this?</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4141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2651760"/>
            <a:ext cx="10515600" cy="365760"/>
          </a:xfrm>
          <a:prstGeom prst="rect">
            <a:avLst/>
          </a:prstGeom>
          <a:noFill/>
        </p:spPr>
        <p:txBody>
          <a:bodyPr wrap="square" anchor="t" lIns="0" rIns="0" tIns="0" bIns="0">
            <a:spAutoFit/>
          </a:bodyPr>
          <a:lstStyle/>
          <a:p>
            <a:r>
              <a:rPr sz="1500" b="1" i="0" spc="240">
                <a:solidFill>
                  <a:srgbClr val="C4793A"/>
                </a:solidFill>
                <a:latin typeface="Arial"/>
              </a:rPr>
              <a:t>THE RETURN</a:t>
            </a:r>
          </a:p>
        </p:txBody>
      </p:sp>
      <p:sp>
        <p:nvSpPr>
          <p:cNvPr id="5" name="TextBox 4"/>
          <p:cNvSpPr txBox="1"/>
          <p:nvPr/>
        </p:nvSpPr>
        <p:spPr>
          <a:xfrm>
            <a:off x="804672" y="3108960"/>
            <a:ext cx="10607040" cy="1097280"/>
          </a:xfrm>
          <a:prstGeom prst="rect">
            <a:avLst/>
          </a:prstGeom>
          <a:noFill/>
        </p:spPr>
        <p:txBody>
          <a:bodyPr wrap="square" anchor="t" lIns="0" rIns="0" tIns="0" bIns="0">
            <a:spAutoFit/>
          </a:bodyPr>
          <a:lstStyle/>
          <a:p>
            <a:r>
              <a:rPr sz="4400" b="1" i="0">
                <a:solidFill>
                  <a:srgbClr val="ECEAE2"/>
                </a:solidFill>
                <a:latin typeface="Georgia"/>
              </a:rPr>
              <a:t>The Return</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9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292608"/>
            <a:ext cx="8686800" cy="274320"/>
          </a:xfrm>
          <a:prstGeom prst="rect">
            <a:avLst/>
          </a:prstGeom>
          <a:noFill/>
        </p:spPr>
        <p:txBody>
          <a:bodyPr wrap="square" anchor="t" lIns="0" rIns="0" tIns="0" bIns="0">
            <a:spAutoFit/>
          </a:bodyPr>
          <a:lstStyle/>
          <a:p>
            <a:r>
              <a:rPr sz="1100" b="1" i="0" spc="130">
                <a:solidFill>
                  <a:srgbClr val="C4793A"/>
                </a:solidFill>
                <a:latin typeface="Arial"/>
              </a:rPr>
              <a:t>THE RETURN   ·   SECTION 28</a:t>
            </a:r>
          </a:p>
        </p:txBody>
      </p:sp>
      <p:sp>
        <p:nvSpPr>
          <p:cNvPr id="5" name="TextBox 4"/>
          <p:cNvSpPr txBox="1"/>
          <p:nvPr/>
        </p:nvSpPr>
        <p:spPr>
          <a:xfrm>
            <a:off x="502920" y="548640"/>
            <a:ext cx="7680960" cy="548640"/>
          </a:xfrm>
          <a:prstGeom prst="rect">
            <a:avLst/>
          </a:prstGeom>
          <a:noFill/>
        </p:spPr>
        <p:txBody>
          <a:bodyPr wrap="square" anchor="t" lIns="0" rIns="0" tIns="0" bIns="0">
            <a:spAutoFit/>
          </a:bodyPr>
          <a:lstStyle/>
          <a:p>
            <a:pPr algn="l"/>
            <a:r>
              <a:rPr sz="2600" b="1" i="0">
                <a:solidFill>
                  <a:srgbClr val="141413"/>
                </a:solidFill>
                <a:latin typeface="Georgia"/>
              </a:rPr>
              <a:t>Exit</a:t>
            </a:r>
          </a:p>
        </p:txBody>
      </p:sp>
      <p:sp>
        <p:nvSpPr>
          <p:cNvPr id="6" name="TextBox 5"/>
          <p:cNvSpPr txBox="1"/>
          <p:nvPr/>
        </p:nvSpPr>
        <p:spPr>
          <a:xfrm>
            <a:off x="521207" y="1188720"/>
            <a:ext cx="7680960" cy="457200"/>
          </a:xfrm>
          <a:prstGeom prst="rect">
            <a:avLst/>
          </a:prstGeom>
          <a:noFill/>
        </p:spPr>
        <p:txBody>
          <a:bodyPr wrap="square" anchor="t" lIns="0" rIns="0" tIns="0" bIns="0">
            <a:spAutoFit/>
          </a:bodyPr>
          <a:lstStyle/>
          <a:p>
            <a:pPr algn="l"/>
            <a:r>
              <a:rPr sz="1350" b="0" i="1">
                <a:solidFill>
                  <a:srgbClr val="5C6B4A"/>
                </a:solidFill>
                <a:latin typeface="Arial"/>
              </a:rPr>
              <a:t>How this becomes a return: who buys it, or whether it goes public.</a:t>
            </a:r>
          </a:p>
        </p:txBody>
      </p:sp>
      <p:sp>
        <p:nvSpPr>
          <p:cNvPr id="7" name="TextBox 6"/>
          <p:cNvSpPr txBox="1"/>
          <p:nvPr/>
        </p:nvSpPr>
        <p:spPr>
          <a:xfrm>
            <a:off x="521207" y="1627632"/>
            <a:ext cx="7680960" cy="256032"/>
          </a:xfrm>
          <a:prstGeom prst="rect">
            <a:avLst/>
          </a:prstGeom>
          <a:noFill/>
        </p:spPr>
        <p:txBody>
          <a:bodyPr wrap="square" anchor="t" lIns="0" rIns="0" tIns="0" bIns="0">
            <a:spAutoFit/>
          </a:bodyPr>
          <a:lstStyle/>
          <a:p>
            <a:r>
              <a:rPr sz="950" b="1" i="0" spc="120">
                <a:solidFill>
                  <a:srgbClr val="C4793A"/>
                </a:solidFill>
                <a:latin typeface="Arial"/>
              </a:rPr>
              <a:t>HOW I'D REPRESENT IT  ·  ILLUSTRATIVE</a:t>
            </a:r>
          </a:p>
        </p:txBody>
      </p:sp>
      <p:graphicFrame>
        <p:nvGraphicFramePr>
          <p:cNvPr id="8" name="Table 7"/>
          <p:cNvGraphicFramePr>
            <a:graphicFrameLocks noGrp="1"/>
          </p:cNvGraphicFramePr>
          <p:nvPr/>
        </p:nvGraphicFramePr>
        <p:xfrm>
          <a:off x="502920" y="1901952"/>
          <a:ext cx="7680958" cy="4343400"/>
        </p:xfrm>
        <a:graphic>
          <a:graphicData uri="http://schemas.openxmlformats.org/drawingml/2006/table">
            <a:tbl>
              <a:tblPr>
                <a:tableStyleId>{5C22544A-7EE6-4342-B048-85BDC9FD1C3A}</a:tableStyleId>
              </a:tblPr>
              <a:tblGrid>
                <a:gridCol w="2143523"/>
                <a:gridCol w="3929793"/>
                <a:gridCol w="1607642"/>
              </a:tblGrid>
              <a:tr h="868680">
                <a:tc>
                  <a:txBody>
                    <a:bodyPr wrap="square"/>
                    <a:lstStyle/>
                    <a:p>
                      <a:pPr algn="l"/>
                      <a:r>
                        <a:rPr sz="1050" b="1">
                          <a:solidFill>
                            <a:srgbClr val="FFFFFF"/>
                          </a:solidFill>
                          <a:latin typeface="Arial"/>
                        </a:rPr>
                        <a:t>Likely acquirer</a:t>
                      </a:r>
                    </a:p>
                  </a:txBody>
                  <a:tcPr anchor="ctr" marL="82296" marR="64008" marT="18288" marB="18288">
                    <a:solidFill>
                      <a:srgbClr val="141413"/>
                    </a:solidFill>
                  </a:tcPr>
                </a:tc>
                <a:tc>
                  <a:txBody>
                    <a:bodyPr wrap="square"/>
                    <a:lstStyle/>
                    <a:p>
                      <a:pPr algn="l"/>
                      <a:r>
                        <a:rPr sz="1050" b="1">
                          <a:solidFill>
                            <a:srgbClr val="FFFFFF"/>
                          </a:solidFill>
                          <a:latin typeface="Arial"/>
                        </a:rPr>
                        <a:t>Why they'd buy</a:t>
                      </a:r>
                    </a:p>
                  </a:txBody>
                  <a:tcPr anchor="ctr" marL="82296" marR="64008" marT="18288" marB="18288">
                    <a:solidFill>
                      <a:srgbClr val="141413"/>
                    </a:solidFill>
                  </a:tcPr>
                </a:tc>
                <a:tc>
                  <a:txBody>
                    <a:bodyPr wrap="square"/>
                    <a:lstStyle/>
                    <a:p>
                      <a:pPr algn="ctr"/>
                      <a:r>
                        <a:rPr sz="1050" b="1">
                          <a:solidFill>
                            <a:srgbClr val="FFFFFF"/>
                          </a:solidFill>
                          <a:latin typeface="Arial"/>
                        </a:rPr>
                        <a:t>Precedent EV/Rev</a:t>
                      </a:r>
                    </a:p>
                  </a:txBody>
                  <a:tcPr anchor="ctr" marL="82296" marR="64008" marT="18288" marB="18288">
                    <a:solidFill>
                      <a:srgbClr val="141413"/>
                    </a:solidFill>
                  </a:tcPr>
                </a:tc>
              </a:tr>
              <a:tr h="868680">
                <a:tc>
                  <a:txBody>
                    <a:bodyPr wrap="square"/>
                    <a:lstStyle/>
                    <a:p>
                      <a:pPr algn="l"/>
                      <a:r>
                        <a:rPr sz="1050" b="0">
                          <a:solidFill>
                            <a:srgbClr val="141413"/>
                          </a:solidFill>
                          <a:latin typeface="Arial"/>
                        </a:rPr>
                        <a:t>Platform co. A</a:t>
                      </a:r>
                    </a:p>
                  </a:txBody>
                  <a:tcPr anchor="ctr" marL="82296" marR="64008" marT="18288" marB="18288">
                    <a:solidFill>
                      <a:srgbClr val="FFFFFF"/>
                    </a:solidFill>
                  </a:tcPr>
                </a:tc>
                <a:tc>
                  <a:txBody>
                    <a:bodyPr wrap="square"/>
                    <a:lstStyle/>
                    <a:p>
                      <a:pPr algn="l"/>
                      <a:r>
                        <a:rPr sz="1050" b="0">
                          <a:solidFill>
                            <a:srgbClr val="141413"/>
                          </a:solidFill>
                          <a:latin typeface="Arial"/>
                        </a:rPr>
                        <a:t>Fills a product gap in the suite</a:t>
                      </a:r>
                    </a:p>
                  </a:txBody>
                  <a:tcPr anchor="ctr" marL="82296" marR="64008" marT="18288" marB="18288">
                    <a:solidFill>
                      <a:srgbClr val="FFFFFF"/>
                    </a:solidFill>
                  </a:tcPr>
                </a:tc>
                <a:tc>
                  <a:txBody>
                    <a:bodyPr wrap="square"/>
                    <a:lstStyle/>
                    <a:p>
                      <a:pPr algn="ctr"/>
                      <a:r>
                        <a:rPr sz="1050" b="0">
                          <a:solidFill>
                            <a:srgbClr val="141413"/>
                          </a:solidFill>
                          <a:latin typeface="Arial"/>
                        </a:rPr>
                        <a:t>8–12x</a:t>
                      </a:r>
                    </a:p>
                  </a:txBody>
                  <a:tcPr anchor="ctr" marL="82296" marR="64008" marT="18288" marB="18288">
                    <a:solidFill>
                      <a:srgbClr val="FFFFFF"/>
                    </a:solidFill>
                  </a:tcPr>
                </a:tc>
              </a:tr>
              <a:tr h="868680">
                <a:tc>
                  <a:txBody>
                    <a:bodyPr wrap="square"/>
                    <a:lstStyle/>
                    <a:p>
                      <a:pPr algn="l"/>
                      <a:r>
                        <a:rPr sz="1050" b="0">
                          <a:solidFill>
                            <a:srgbClr val="141413"/>
                          </a:solidFill>
                          <a:latin typeface="Arial"/>
                        </a:rPr>
                        <a:t>Incumbent B</a:t>
                      </a:r>
                    </a:p>
                  </a:txBody>
                  <a:tcPr anchor="ctr" marL="82296" marR="64008" marT="18288" marB="18288">
                    <a:solidFill>
                      <a:srgbClr val="F4F2EC"/>
                    </a:solidFill>
                  </a:tcPr>
                </a:tc>
                <a:tc>
                  <a:txBody>
                    <a:bodyPr wrap="square"/>
                    <a:lstStyle/>
                    <a:p>
                      <a:pPr algn="l"/>
                      <a:r>
                        <a:rPr sz="1050" b="0">
                          <a:solidFill>
                            <a:srgbClr val="141413"/>
                          </a:solidFill>
                          <a:latin typeface="Arial"/>
                        </a:rPr>
                        <a:t>Buys the segment + the team</a:t>
                      </a:r>
                    </a:p>
                  </a:txBody>
                  <a:tcPr anchor="ctr" marL="82296" marR="64008" marT="18288" marB="18288">
                    <a:solidFill>
                      <a:srgbClr val="F4F2EC"/>
                    </a:solidFill>
                  </a:tcPr>
                </a:tc>
                <a:tc>
                  <a:txBody>
                    <a:bodyPr wrap="square"/>
                    <a:lstStyle/>
                    <a:p>
                      <a:pPr algn="ctr"/>
                      <a:r>
                        <a:rPr sz="1050" b="0">
                          <a:solidFill>
                            <a:srgbClr val="141413"/>
                          </a:solidFill>
                          <a:latin typeface="Arial"/>
                        </a:rPr>
                        <a:t>6–10x</a:t>
                      </a:r>
                    </a:p>
                  </a:txBody>
                  <a:tcPr anchor="ctr" marL="82296" marR="64008" marT="18288" marB="18288">
                    <a:solidFill>
                      <a:srgbClr val="F4F2EC"/>
                    </a:solidFill>
                  </a:tcPr>
                </a:tc>
              </a:tr>
              <a:tr h="868680">
                <a:tc>
                  <a:txBody>
                    <a:bodyPr wrap="square"/>
                    <a:lstStyle/>
                    <a:p>
                      <a:pPr algn="l"/>
                      <a:r>
                        <a:rPr sz="1050" b="0">
                          <a:solidFill>
                            <a:srgbClr val="141413"/>
                          </a:solidFill>
                          <a:latin typeface="Arial"/>
                        </a:rPr>
                        <a:t>PE roll-up</a:t>
                      </a:r>
                    </a:p>
                  </a:txBody>
                  <a:tcPr anchor="ctr" marL="82296" marR="64008" marT="18288" marB="18288">
                    <a:solidFill>
                      <a:srgbClr val="FFFFFF"/>
                    </a:solidFill>
                  </a:tcPr>
                </a:tc>
                <a:tc>
                  <a:txBody>
                    <a:bodyPr wrap="square"/>
                    <a:lstStyle/>
                    <a:p>
                      <a:pPr algn="l"/>
                      <a:r>
                        <a:rPr sz="1050" b="0">
                          <a:solidFill>
                            <a:srgbClr val="141413"/>
                          </a:solidFill>
                          <a:latin typeface="Arial"/>
                        </a:rPr>
                        <a:t>Cash-flow + consolidation play</a:t>
                      </a:r>
                    </a:p>
                  </a:txBody>
                  <a:tcPr anchor="ctr" marL="82296" marR="64008" marT="18288" marB="18288">
                    <a:solidFill>
                      <a:srgbClr val="FFFFFF"/>
                    </a:solidFill>
                  </a:tcPr>
                </a:tc>
                <a:tc>
                  <a:txBody>
                    <a:bodyPr wrap="square"/>
                    <a:lstStyle/>
                    <a:p>
                      <a:pPr algn="ctr"/>
                      <a:r>
                        <a:rPr sz="1050" b="0">
                          <a:solidFill>
                            <a:srgbClr val="141413"/>
                          </a:solidFill>
                          <a:latin typeface="Arial"/>
                        </a:rPr>
                        <a:t>4–6x</a:t>
                      </a:r>
                    </a:p>
                  </a:txBody>
                  <a:tcPr anchor="ctr" marL="82296" marR="64008" marT="18288" marB="18288">
                    <a:solidFill>
                      <a:srgbClr val="FFFFFF"/>
                    </a:solidFill>
                  </a:tcPr>
                </a:tc>
              </a:tr>
              <a:tr h="868680">
                <a:tc>
                  <a:txBody>
                    <a:bodyPr wrap="square"/>
                    <a:lstStyle/>
                    <a:p>
                      <a:pPr algn="l"/>
                      <a:r>
                        <a:rPr sz="1050" b="0">
                          <a:solidFill>
                            <a:srgbClr val="141413"/>
                          </a:solidFill>
                          <a:latin typeface="Arial"/>
                        </a:rPr>
                        <a:t>IPO</a:t>
                      </a:r>
                    </a:p>
                  </a:txBody>
                  <a:tcPr anchor="ctr" marL="82296" marR="64008" marT="18288" marB="18288">
                    <a:solidFill>
                      <a:srgbClr val="F4F2EC"/>
                    </a:solidFill>
                  </a:tcPr>
                </a:tc>
                <a:tc>
                  <a:txBody>
                    <a:bodyPr wrap="square"/>
                    <a:lstStyle/>
                    <a:p>
                      <a:pPr algn="l"/>
                      <a:r>
                        <a:rPr sz="1050" b="0">
                          <a:solidFill>
                            <a:srgbClr val="141413"/>
                          </a:solidFill>
                          <a:latin typeface="Arial"/>
                        </a:rPr>
                        <a:t>Credible only at scale, later</a:t>
                      </a:r>
                    </a:p>
                  </a:txBody>
                  <a:tcPr anchor="ctr" marL="82296" marR="64008" marT="18288" marB="18288">
                    <a:solidFill>
                      <a:srgbClr val="F4F2EC"/>
                    </a:solidFill>
                  </a:tcPr>
                </a:tc>
                <a:tc>
                  <a:txBody>
                    <a:bodyPr wrap="square"/>
                    <a:lstStyle/>
                    <a:p>
                      <a:pPr algn="ctr"/>
                      <a:r>
                        <a:rPr sz="1050" b="0">
                          <a:solidFill>
                            <a:srgbClr val="141413"/>
                          </a:solidFill>
                          <a:latin typeface="Arial"/>
                        </a:rPr>
                        <a:t>—</a:t>
                      </a:r>
                    </a:p>
                  </a:txBody>
                  <a:tcPr anchor="ctr" marL="82296" marR="64008" marT="18288" marB="18288">
                    <a:solidFill>
                      <a:srgbClr val="F4F2EC"/>
                    </a:solidFill>
                  </a:tcPr>
                </a:tc>
              </a:tr>
            </a:tbl>
          </a:graphicData>
        </a:graphic>
      </p:graphicFrame>
      <p:sp>
        <p:nvSpPr>
          <p:cNvPr id="9" name="Rounded Rectangle 8"/>
          <p:cNvSpPr/>
          <p:nvPr/>
        </p:nvSpPr>
        <p:spPr>
          <a:xfrm>
            <a:off x="8366760" y="1901952"/>
            <a:ext cx="3319272" cy="4343400"/>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567928" y="2084832"/>
            <a:ext cx="2916936" cy="256032"/>
          </a:xfrm>
          <a:prstGeom prst="rect">
            <a:avLst/>
          </a:prstGeom>
          <a:noFill/>
        </p:spPr>
        <p:txBody>
          <a:bodyPr wrap="square" anchor="t" lIns="0" rIns="0" tIns="0" bIns="0">
            <a:spAutoFit/>
          </a:bodyPr>
          <a:lstStyle/>
          <a:p>
            <a:r>
              <a:rPr sz="1050" b="1" i="0" spc="120">
                <a:solidFill>
                  <a:srgbClr val="5C6B4A"/>
                </a:solidFill>
                <a:latin typeface="Arial"/>
              </a:rPr>
              <a:t>WHAT I LOOK FOR</a:t>
            </a:r>
          </a:p>
        </p:txBody>
      </p:sp>
      <p:sp>
        <p:nvSpPr>
          <p:cNvPr id="11" name="TextBox 10"/>
          <p:cNvSpPr txBox="1"/>
          <p:nvPr/>
        </p:nvSpPr>
        <p:spPr>
          <a:xfrm>
            <a:off x="8567928" y="2377440"/>
            <a:ext cx="2916936" cy="2377440"/>
          </a:xfrm>
          <a:prstGeom prst="rect">
            <a:avLst/>
          </a:prstGeom>
          <a:noFill/>
        </p:spPr>
        <p:txBody>
          <a:bodyPr wrap="square" anchor="t" lIns="0" rIns="0" tIns="0" bIns="0">
            <a:spAutoFit/>
          </a:bodyPr>
          <a:lstStyle/>
          <a:p>
            <a:pPr>
              <a:spcAft>
                <a:spcPts val="700"/>
              </a:spcAft>
            </a:pPr>
            <a:r>
              <a:rPr sz="1150" b="1" i="0">
                <a:solidFill>
                  <a:srgbClr val="C4793A"/>
                </a:solidFill>
                <a:latin typeface="Arial"/>
              </a:rPr>
              <a:t>•  </a:t>
            </a:r>
            <a:r>
              <a:rPr sz="1200" b="0" i="0">
                <a:solidFill>
                  <a:srgbClr val="4A4A47"/>
                </a:solidFill>
                <a:latin typeface="Arial"/>
              </a:rPr>
              <a:t>The realistic acquirers, and why they would want this company.</a:t>
            </a:r>
          </a:p>
          <a:p>
            <a:pPr>
              <a:spcAft>
                <a:spcPts val="700"/>
              </a:spcAft>
            </a:pPr>
            <a:r>
              <a:rPr sz="1150" b="1" i="0">
                <a:solidFill>
                  <a:srgbClr val="C4793A"/>
                </a:solidFill>
                <a:latin typeface="Arial"/>
              </a:rPr>
              <a:t>•  </a:t>
            </a:r>
            <a:r>
              <a:rPr sz="1200" b="0" i="0">
                <a:solidFill>
                  <a:srgbClr val="4A4A47"/>
                </a:solidFill>
                <a:latin typeface="Arial"/>
              </a:rPr>
              <a:t>Whether an IPO path is credible or aspirational.</a:t>
            </a:r>
          </a:p>
          <a:p>
            <a:pPr>
              <a:spcAft>
                <a:spcPts val="700"/>
              </a:spcAft>
            </a:pPr>
            <a:r>
              <a:rPr sz="1150" b="1" i="0">
                <a:solidFill>
                  <a:srgbClr val="C4793A"/>
                </a:solidFill>
                <a:latin typeface="Arial"/>
              </a:rPr>
              <a:t>•  </a:t>
            </a:r>
            <a:r>
              <a:rPr sz="1200" b="0" i="0">
                <a:solidFill>
                  <a:srgbClr val="4A4A47"/>
                </a:solidFill>
                <a:latin typeface="Arial"/>
              </a:rPr>
              <a:t>Precedent transactions in the space and what they went for.</a:t>
            </a:r>
          </a:p>
        </p:txBody>
      </p:sp>
      <p:sp>
        <p:nvSpPr>
          <p:cNvPr id="12" name="Rectangle 11"/>
          <p:cNvSpPr/>
          <p:nvPr/>
        </p:nvSpPr>
        <p:spPr>
          <a:xfrm>
            <a:off x="8567928" y="4672584"/>
            <a:ext cx="2916936" cy="18288"/>
          </a:xfrm>
          <a:prstGeom prst="rect">
            <a:avLst/>
          </a:prstGeom>
          <a:solidFill>
            <a:srgbClr val="D5D2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567928" y="4828032"/>
            <a:ext cx="2916936" cy="256032"/>
          </a:xfrm>
          <a:prstGeom prst="rect">
            <a:avLst/>
          </a:prstGeom>
          <a:noFill/>
        </p:spPr>
        <p:txBody>
          <a:bodyPr wrap="square" anchor="t" lIns="0" rIns="0" tIns="0" bIns="0">
            <a:spAutoFit/>
          </a:bodyPr>
          <a:lstStyle/>
          <a:p>
            <a:r>
              <a:rPr sz="1050" b="1" i="0" spc="120">
                <a:solidFill>
                  <a:srgbClr val="C4793A"/>
                </a:solidFill>
                <a:latin typeface="Arial"/>
              </a:rPr>
              <a:t>THE QUESTION IN MY HEAD</a:t>
            </a:r>
          </a:p>
        </p:txBody>
      </p:sp>
      <p:sp>
        <p:nvSpPr>
          <p:cNvPr id="14" name="TextBox 13"/>
          <p:cNvSpPr txBox="1"/>
          <p:nvPr/>
        </p:nvSpPr>
        <p:spPr>
          <a:xfrm>
            <a:off x="8567928" y="5148072"/>
            <a:ext cx="2916936" cy="1005840"/>
          </a:xfrm>
          <a:prstGeom prst="rect">
            <a:avLst/>
          </a:prstGeom>
          <a:noFill/>
        </p:spPr>
        <p:txBody>
          <a:bodyPr wrap="square" anchor="t" lIns="0" rIns="0" tIns="0" bIns="0">
            <a:spAutoFit/>
          </a:bodyPr>
          <a:lstStyle/>
          <a:p>
            <a:pPr algn="l"/>
            <a:r>
              <a:rPr sz="1300" b="0" i="1">
                <a:solidFill>
                  <a:srgbClr val="141413"/>
                </a:solidFill>
                <a:latin typeface="Georgia"/>
              </a:rPr>
              <a:t>Who actually writes the check that returns this to us, and why?</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9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292608"/>
            <a:ext cx="8686800" cy="274320"/>
          </a:xfrm>
          <a:prstGeom prst="rect">
            <a:avLst/>
          </a:prstGeom>
          <a:noFill/>
        </p:spPr>
        <p:txBody>
          <a:bodyPr wrap="square" anchor="t" lIns="0" rIns="0" tIns="0" bIns="0">
            <a:spAutoFit/>
          </a:bodyPr>
          <a:lstStyle/>
          <a:p>
            <a:r>
              <a:rPr sz="1100" b="1" i="0" spc="130">
                <a:solidFill>
                  <a:srgbClr val="C4793A"/>
                </a:solidFill>
                <a:latin typeface="Arial"/>
              </a:rPr>
              <a:t>THE RETURN   ·   SECTION 29</a:t>
            </a:r>
          </a:p>
        </p:txBody>
      </p:sp>
      <p:sp>
        <p:nvSpPr>
          <p:cNvPr id="5" name="TextBox 4"/>
          <p:cNvSpPr txBox="1"/>
          <p:nvPr/>
        </p:nvSpPr>
        <p:spPr>
          <a:xfrm>
            <a:off x="502920" y="548640"/>
            <a:ext cx="7680960" cy="548640"/>
          </a:xfrm>
          <a:prstGeom prst="rect">
            <a:avLst/>
          </a:prstGeom>
          <a:noFill/>
        </p:spPr>
        <p:txBody>
          <a:bodyPr wrap="square" anchor="t" lIns="0" rIns="0" tIns="0" bIns="0">
            <a:spAutoFit/>
          </a:bodyPr>
          <a:lstStyle/>
          <a:p>
            <a:pPr algn="l"/>
            <a:r>
              <a:rPr sz="2600" b="1" i="0">
                <a:solidFill>
                  <a:srgbClr val="141413"/>
                </a:solidFill>
                <a:latin typeface="Georgia"/>
              </a:rPr>
              <a:t>Return Analysis</a:t>
            </a:r>
          </a:p>
        </p:txBody>
      </p:sp>
      <p:sp>
        <p:nvSpPr>
          <p:cNvPr id="6" name="TextBox 5"/>
          <p:cNvSpPr txBox="1"/>
          <p:nvPr/>
        </p:nvSpPr>
        <p:spPr>
          <a:xfrm>
            <a:off x="521207" y="1188720"/>
            <a:ext cx="7680960" cy="457200"/>
          </a:xfrm>
          <a:prstGeom prst="rect">
            <a:avLst/>
          </a:prstGeom>
          <a:noFill/>
        </p:spPr>
        <p:txBody>
          <a:bodyPr wrap="square" anchor="t" lIns="0" rIns="0" tIns="0" bIns="0">
            <a:spAutoFit/>
          </a:bodyPr>
          <a:lstStyle/>
          <a:p>
            <a:pPr algn="l"/>
            <a:r>
              <a:rPr sz="1350" b="0" i="1">
                <a:solidFill>
                  <a:srgbClr val="5C6B4A"/>
                </a:solidFill>
                <a:latin typeface="Arial"/>
              </a:rPr>
              <a:t>The revenue multiple and comps that turn an exit into a number.</a:t>
            </a:r>
          </a:p>
        </p:txBody>
      </p:sp>
      <p:sp>
        <p:nvSpPr>
          <p:cNvPr id="7" name="TextBox 6"/>
          <p:cNvSpPr txBox="1"/>
          <p:nvPr/>
        </p:nvSpPr>
        <p:spPr>
          <a:xfrm>
            <a:off x="521207" y="1627632"/>
            <a:ext cx="7680960" cy="256032"/>
          </a:xfrm>
          <a:prstGeom prst="rect">
            <a:avLst/>
          </a:prstGeom>
          <a:noFill/>
        </p:spPr>
        <p:txBody>
          <a:bodyPr wrap="square" anchor="t" lIns="0" rIns="0" tIns="0" bIns="0">
            <a:spAutoFit/>
          </a:bodyPr>
          <a:lstStyle/>
          <a:p>
            <a:r>
              <a:rPr sz="950" b="1" i="0" spc="120">
                <a:solidFill>
                  <a:srgbClr val="C4793A"/>
                </a:solidFill>
                <a:latin typeface="Arial"/>
              </a:rPr>
              <a:t>HOW I'D REPRESENT IT  ·  ILLUSTRATIVE</a:t>
            </a:r>
          </a:p>
        </p:txBody>
      </p:sp>
      <p:sp>
        <p:nvSpPr>
          <p:cNvPr id="8" name="Rounded Rectangle 7"/>
          <p:cNvSpPr/>
          <p:nvPr/>
        </p:nvSpPr>
        <p:spPr>
          <a:xfrm>
            <a:off x="502920" y="1901952"/>
            <a:ext cx="4762195" cy="4343400"/>
          </a:xfrm>
          <a:prstGeom prst="roundRect">
            <a:avLst>
              <a:gd name="adj" fmla="val 5000"/>
            </a:avLst>
          </a:prstGeom>
          <a:solidFill>
            <a:srgbClr val="FFFFFF"/>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40080" y="1993392"/>
            <a:ext cx="4487875" cy="274320"/>
          </a:xfrm>
          <a:prstGeom prst="rect">
            <a:avLst/>
          </a:prstGeom>
          <a:noFill/>
        </p:spPr>
        <p:txBody>
          <a:bodyPr wrap="square" anchor="t" lIns="0" rIns="0" tIns="0" bIns="0">
            <a:spAutoFit/>
          </a:bodyPr>
          <a:lstStyle/>
          <a:p>
            <a:pPr algn="l"/>
            <a:r>
              <a:rPr sz="1050" b="0" i="1">
                <a:solidFill>
                  <a:srgbClr val="4A4A47"/>
                </a:solidFill>
                <a:latin typeface="Arial"/>
              </a:rPr>
              <a:t>Comparable exit multiples (EV / revenue)</a:t>
            </a:r>
          </a:p>
        </p:txBody>
      </p:sp>
      <p:sp>
        <p:nvSpPr>
          <p:cNvPr id="10" name="Rectangle 9"/>
          <p:cNvSpPr/>
          <p:nvPr/>
        </p:nvSpPr>
        <p:spPr>
          <a:xfrm>
            <a:off x="1013784" y="5267647"/>
            <a:ext cx="515926" cy="520504"/>
          </a:xfrm>
          <a:prstGeom prst="rect">
            <a:avLst/>
          </a:prstGeom>
          <a:solidFill>
            <a:srgbClr val="5C6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92864" y="4993327"/>
            <a:ext cx="757766" cy="256032"/>
          </a:xfrm>
          <a:prstGeom prst="rect">
            <a:avLst/>
          </a:prstGeom>
          <a:noFill/>
        </p:spPr>
        <p:txBody>
          <a:bodyPr wrap="square" anchor="t" lIns="0" rIns="0" tIns="0" bIns="0">
            <a:spAutoFit/>
          </a:bodyPr>
          <a:lstStyle/>
          <a:p>
            <a:pPr algn="ctr"/>
            <a:r>
              <a:rPr sz="1000" b="1" i="0">
                <a:solidFill>
                  <a:srgbClr val="141413"/>
                </a:solidFill>
                <a:latin typeface="Arial"/>
              </a:rPr>
              <a:t>4x</a:t>
            </a:r>
          </a:p>
        </p:txBody>
      </p:sp>
      <p:sp>
        <p:nvSpPr>
          <p:cNvPr id="12" name="TextBox 11"/>
          <p:cNvSpPr txBox="1"/>
          <p:nvPr/>
        </p:nvSpPr>
        <p:spPr>
          <a:xfrm>
            <a:off x="892864" y="5843016"/>
            <a:ext cx="757766" cy="256032"/>
          </a:xfrm>
          <a:prstGeom prst="rect">
            <a:avLst/>
          </a:prstGeom>
          <a:noFill/>
        </p:spPr>
        <p:txBody>
          <a:bodyPr wrap="square" anchor="t" lIns="0" rIns="0" tIns="0" bIns="0">
            <a:spAutoFit/>
          </a:bodyPr>
          <a:lstStyle/>
          <a:p>
            <a:pPr algn="ctr"/>
            <a:r>
              <a:rPr sz="950" b="0" i="0">
                <a:solidFill>
                  <a:srgbClr val="4A4A47"/>
                </a:solidFill>
                <a:latin typeface="Arial"/>
              </a:rPr>
              <a:t>Comp A</a:t>
            </a:r>
          </a:p>
        </p:txBody>
      </p:sp>
      <p:sp>
        <p:nvSpPr>
          <p:cNvPr id="13" name="Rectangle 12"/>
          <p:cNvSpPr/>
          <p:nvPr/>
        </p:nvSpPr>
        <p:spPr>
          <a:xfrm>
            <a:off x="1819919" y="5007395"/>
            <a:ext cx="515926" cy="780756"/>
          </a:xfrm>
          <a:prstGeom prst="rect">
            <a:avLst/>
          </a:prstGeom>
          <a:solidFill>
            <a:srgbClr val="5C6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1698999" y="4733075"/>
            <a:ext cx="757766" cy="256032"/>
          </a:xfrm>
          <a:prstGeom prst="rect">
            <a:avLst/>
          </a:prstGeom>
          <a:noFill/>
        </p:spPr>
        <p:txBody>
          <a:bodyPr wrap="square" anchor="t" lIns="0" rIns="0" tIns="0" bIns="0">
            <a:spAutoFit/>
          </a:bodyPr>
          <a:lstStyle/>
          <a:p>
            <a:pPr algn="ctr"/>
            <a:r>
              <a:rPr sz="1000" b="1" i="0">
                <a:solidFill>
                  <a:srgbClr val="141413"/>
                </a:solidFill>
                <a:latin typeface="Arial"/>
              </a:rPr>
              <a:t>6x</a:t>
            </a:r>
          </a:p>
        </p:txBody>
      </p:sp>
      <p:sp>
        <p:nvSpPr>
          <p:cNvPr id="15" name="TextBox 14"/>
          <p:cNvSpPr txBox="1"/>
          <p:nvPr/>
        </p:nvSpPr>
        <p:spPr>
          <a:xfrm>
            <a:off x="1698999" y="5843016"/>
            <a:ext cx="757766" cy="256032"/>
          </a:xfrm>
          <a:prstGeom prst="rect">
            <a:avLst/>
          </a:prstGeom>
          <a:noFill/>
        </p:spPr>
        <p:txBody>
          <a:bodyPr wrap="square" anchor="t" lIns="0" rIns="0" tIns="0" bIns="0">
            <a:spAutoFit/>
          </a:bodyPr>
          <a:lstStyle/>
          <a:p>
            <a:pPr algn="ctr"/>
            <a:r>
              <a:rPr sz="950" b="0" i="0">
                <a:solidFill>
                  <a:srgbClr val="4A4A47"/>
                </a:solidFill>
                <a:latin typeface="Arial"/>
              </a:rPr>
              <a:t>Comp B</a:t>
            </a:r>
          </a:p>
        </p:txBody>
      </p:sp>
      <p:sp>
        <p:nvSpPr>
          <p:cNvPr id="16" name="Rectangle 15"/>
          <p:cNvSpPr/>
          <p:nvPr/>
        </p:nvSpPr>
        <p:spPr>
          <a:xfrm>
            <a:off x="2626054" y="4617016"/>
            <a:ext cx="515926" cy="1171135"/>
          </a:xfrm>
          <a:prstGeom prst="rect">
            <a:avLst/>
          </a:prstGeom>
          <a:solidFill>
            <a:srgbClr val="5C6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2505134" y="4342696"/>
            <a:ext cx="757766" cy="256032"/>
          </a:xfrm>
          <a:prstGeom prst="rect">
            <a:avLst/>
          </a:prstGeom>
          <a:noFill/>
        </p:spPr>
        <p:txBody>
          <a:bodyPr wrap="square" anchor="t" lIns="0" rIns="0" tIns="0" bIns="0">
            <a:spAutoFit/>
          </a:bodyPr>
          <a:lstStyle/>
          <a:p>
            <a:pPr algn="ctr"/>
            <a:r>
              <a:rPr sz="1000" b="1" i="0">
                <a:solidFill>
                  <a:srgbClr val="141413"/>
                </a:solidFill>
                <a:latin typeface="Arial"/>
              </a:rPr>
              <a:t>9x</a:t>
            </a:r>
          </a:p>
        </p:txBody>
      </p:sp>
      <p:sp>
        <p:nvSpPr>
          <p:cNvPr id="18" name="TextBox 17"/>
          <p:cNvSpPr txBox="1"/>
          <p:nvPr/>
        </p:nvSpPr>
        <p:spPr>
          <a:xfrm>
            <a:off x="2505134" y="5843016"/>
            <a:ext cx="757766" cy="256032"/>
          </a:xfrm>
          <a:prstGeom prst="rect">
            <a:avLst/>
          </a:prstGeom>
          <a:noFill/>
        </p:spPr>
        <p:txBody>
          <a:bodyPr wrap="square" anchor="t" lIns="0" rIns="0" tIns="0" bIns="0">
            <a:spAutoFit/>
          </a:bodyPr>
          <a:lstStyle/>
          <a:p>
            <a:pPr algn="ctr"/>
            <a:r>
              <a:rPr sz="950" b="0" i="0">
                <a:solidFill>
                  <a:srgbClr val="4A4A47"/>
                </a:solidFill>
                <a:latin typeface="Arial"/>
              </a:rPr>
              <a:t>Comp C</a:t>
            </a:r>
          </a:p>
        </p:txBody>
      </p:sp>
      <p:sp>
        <p:nvSpPr>
          <p:cNvPr id="19" name="Rectangle 18"/>
          <p:cNvSpPr/>
          <p:nvPr/>
        </p:nvSpPr>
        <p:spPr>
          <a:xfrm>
            <a:off x="3432189" y="4226638"/>
            <a:ext cx="515926" cy="1561513"/>
          </a:xfrm>
          <a:prstGeom prst="rect">
            <a:avLst/>
          </a:prstGeom>
          <a:solidFill>
            <a:srgbClr val="5C6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3311269" y="3952318"/>
            <a:ext cx="757766" cy="256032"/>
          </a:xfrm>
          <a:prstGeom prst="rect">
            <a:avLst/>
          </a:prstGeom>
          <a:noFill/>
        </p:spPr>
        <p:txBody>
          <a:bodyPr wrap="square" anchor="t" lIns="0" rIns="0" tIns="0" bIns="0">
            <a:spAutoFit/>
          </a:bodyPr>
          <a:lstStyle/>
          <a:p>
            <a:pPr algn="ctr"/>
            <a:r>
              <a:rPr sz="1000" b="1" i="0">
                <a:solidFill>
                  <a:srgbClr val="141413"/>
                </a:solidFill>
                <a:latin typeface="Arial"/>
              </a:rPr>
              <a:t>12x</a:t>
            </a:r>
          </a:p>
        </p:txBody>
      </p:sp>
      <p:sp>
        <p:nvSpPr>
          <p:cNvPr id="21" name="TextBox 20"/>
          <p:cNvSpPr txBox="1"/>
          <p:nvPr/>
        </p:nvSpPr>
        <p:spPr>
          <a:xfrm>
            <a:off x="3311269" y="5843016"/>
            <a:ext cx="757766" cy="256032"/>
          </a:xfrm>
          <a:prstGeom prst="rect">
            <a:avLst/>
          </a:prstGeom>
          <a:noFill/>
        </p:spPr>
        <p:txBody>
          <a:bodyPr wrap="square" anchor="t" lIns="0" rIns="0" tIns="0" bIns="0">
            <a:spAutoFit/>
          </a:bodyPr>
          <a:lstStyle/>
          <a:p>
            <a:pPr algn="ctr"/>
            <a:r>
              <a:rPr sz="950" b="0" i="0">
                <a:solidFill>
                  <a:srgbClr val="4A4A47"/>
                </a:solidFill>
                <a:latin typeface="Arial"/>
              </a:rPr>
              <a:t>Comp D</a:t>
            </a:r>
          </a:p>
        </p:txBody>
      </p:sp>
      <p:sp>
        <p:nvSpPr>
          <p:cNvPr id="22" name="Rectangle 21"/>
          <p:cNvSpPr/>
          <p:nvPr/>
        </p:nvSpPr>
        <p:spPr>
          <a:xfrm>
            <a:off x="4238324" y="2404872"/>
            <a:ext cx="515926" cy="338328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TextBox 22"/>
          <p:cNvSpPr txBox="1"/>
          <p:nvPr/>
        </p:nvSpPr>
        <p:spPr>
          <a:xfrm>
            <a:off x="4117404" y="2130552"/>
            <a:ext cx="757766" cy="256032"/>
          </a:xfrm>
          <a:prstGeom prst="rect">
            <a:avLst/>
          </a:prstGeom>
          <a:noFill/>
        </p:spPr>
        <p:txBody>
          <a:bodyPr wrap="square" anchor="t" lIns="0" rIns="0" tIns="0" bIns="0">
            <a:spAutoFit/>
          </a:bodyPr>
          <a:lstStyle/>
          <a:p>
            <a:pPr algn="ctr"/>
            <a:r>
              <a:rPr sz="1000" b="1" i="0">
                <a:solidFill>
                  <a:srgbClr val="141413"/>
                </a:solidFill>
                <a:latin typeface="Arial"/>
              </a:rPr>
              <a:t>26x</a:t>
            </a:r>
          </a:p>
        </p:txBody>
      </p:sp>
      <p:sp>
        <p:nvSpPr>
          <p:cNvPr id="24" name="TextBox 23"/>
          <p:cNvSpPr txBox="1"/>
          <p:nvPr/>
        </p:nvSpPr>
        <p:spPr>
          <a:xfrm>
            <a:off x="4117404" y="5843016"/>
            <a:ext cx="757766" cy="256032"/>
          </a:xfrm>
          <a:prstGeom prst="rect">
            <a:avLst/>
          </a:prstGeom>
          <a:noFill/>
        </p:spPr>
        <p:txBody>
          <a:bodyPr wrap="square" anchor="t" lIns="0" rIns="0" tIns="0" bIns="0">
            <a:spAutoFit/>
          </a:bodyPr>
          <a:lstStyle/>
          <a:p>
            <a:pPr algn="ctr"/>
            <a:r>
              <a:rPr sz="950" b="0" i="0">
                <a:solidFill>
                  <a:srgbClr val="4A4A47"/>
                </a:solidFill>
                <a:latin typeface="Arial"/>
              </a:rPr>
              <a:t>Comp E</a:t>
            </a:r>
          </a:p>
        </p:txBody>
      </p:sp>
      <p:sp>
        <p:nvSpPr>
          <p:cNvPr id="25" name="Rounded Rectangle 24"/>
          <p:cNvSpPr/>
          <p:nvPr/>
        </p:nvSpPr>
        <p:spPr>
          <a:xfrm>
            <a:off x="5493715" y="1901952"/>
            <a:ext cx="2690164" cy="1338071"/>
          </a:xfrm>
          <a:prstGeom prst="roundRect">
            <a:avLst>
              <a:gd name="adj" fmla="val 5000"/>
            </a:avLst>
          </a:prstGeom>
          <a:solidFill>
            <a:srgbClr val="C4793A"/>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5603443" y="1993392"/>
            <a:ext cx="2470708" cy="365760"/>
          </a:xfrm>
          <a:prstGeom prst="rect">
            <a:avLst/>
          </a:prstGeom>
          <a:noFill/>
        </p:spPr>
        <p:txBody>
          <a:bodyPr wrap="square" anchor="t" lIns="0" rIns="0" tIns="0" bIns="0">
            <a:spAutoFit/>
          </a:bodyPr>
          <a:lstStyle/>
          <a:p>
            <a:pPr algn="l"/>
            <a:r>
              <a:rPr sz="1800" b="1" i="0">
                <a:solidFill>
                  <a:srgbClr val="FFFFFF"/>
                </a:solidFill>
                <a:latin typeface="Georgia"/>
              </a:rPr>
              <a:t>~9x</a:t>
            </a:r>
          </a:p>
        </p:txBody>
      </p:sp>
      <p:sp>
        <p:nvSpPr>
          <p:cNvPr id="27" name="TextBox 26"/>
          <p:cNvSpPr txBox="1"/>
          <p:nvPr/>
        </p:nvSpPr>
        <p:spPr>
          <a:xfrm>
            <a:off x="5603443" y="2874264"/>
            <a:ext cx="2470708" cy="310896"/>
          </a:xfrm>
          <a:prstGeom prst="rect">
            <a:avLst/>
          </a:prstGeom>
          <a:noFill/>
        </p:spPr>
        <p:txBody>
          <a:bodyPr wrap="square" anchor="t" lIns="0" rIns="0" tIns="0" bIns="0">
            <a:spAutoFit/>
          </a:bodyPr>
          <a:lstStyle/>
          <a:p>
            <a:pPr algn="l"/>
            <a:r>
              <a:rPr sz="950" b="0" i="0">
                <a:solidFill>
                  <a:srgbClr val="ECEAE2"/>
                </a:solidFill>
                <a:latin typeface="Arial"/>
              </a:rPr>
              <a:t>base-case EV/Rev (ex-outliers)</a:t>
            </a:r>
          </a:p>
        </p:txBody>
      </p:sp>
      <p:sp>
        <p:nvSpPr>
          <p:cNvPr id="28" name="Rounded Rectangle 27"/>
          <p:cNvSpPr/>
          <p:nvPr/>
        </p:nvSpPr>
        <p:spPr>
          <a:xfrm>
            <a:off x="5493715" y="3404616"/>
            <a:ext cx="2690164" cy="1338071"/>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5603443" y="3496056"/>
            <a:ext cx="2470708" cy="365760"/>
          </a:xfrm>
          <a:prstGeom prst="rect">
            <a:avLst/>
          </a:prstGeom>
          <a:noFill/>
        </p:spPr>
        <p:txBody>
          <a:bodyPr wrap="square" anchor="t" lIns="0" rIns="0" tIns="0" bIns="0">
            <a:spAutoFit/>
          </a:bodyPr>
          <a:lstStyle/>
          <a:p>
            <a:pPr algn="l"/>
            <a:r>
              <a:rPr sz="1800" b="1" i="0">
                <a:solidFill>
                  <a:srgbClr val="141413"/>
                </a:solidFill>
                <a:latin typeface="Georgia"/>
              </a:rPr>
              <a:t>~6 yrs</a:t>
            </a:r>
          </a:p>
        </p:txBody>
      </p:sp>
      <p:sp>
        <p:nvSpPr>
          <p:cNvPr id="30" name="TextBox 29"/>
          <p:cNvSpPr txBox="1"/>
          <p:nvPr/>
        </p:nvSpPr>
        <p:spPr>
          <a:xfrm>
            <a:off x="5603443" y="4376928"/>
            <a:ext cx="2470708" cy="310896"/>
          </a:xfrm>
          <a:prstGeom prst="rect">
            <a:avLst/>
          </a:prstGeom>
          <a:noFill/>
        </p:spPr>
        <p:txBody>
          <a:bodyPr wrap="square" anchor="t" lIns="0" rIns="0" tIns="0" bIns="0">
            <a:spAutoFit/>
          </a:bodyPr>
          <a:lstStyle/>
          <a:p>
            <a:pPr algn="l"/>
            <a:r>
              <a:rPr sz="950" b="0" i="0">
                <a:solidFill>
                  <a:srgbClr val="4A4A47"/>
                </a:solidFill>
                <a:latin typeface="Arial"/>
              </a:rPr>
              <a:t>to realistic exit</a:t>
            </a:r>
          </a:p>
        </p:txBody>
      </p:sp>
      <p:sp>
        <p:nvSpPr>
          <p:cNvPr id="31" name="Rounded Rectangle 30"/>
          <p:cNvSpPr/>
          <p:nvPr/>
        </p:nvSpPr>
        <p:spPr>
          <a:xfrm>
            <a:off x="5493715" y="4907280"/>
            <a:ext cx="2690164" cy="1338071"/>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TextBox 31"/>
          <p:cNvSpPr txBox="1"/>
          <p:nvPr/>
        </p:nvSpPr>
        <p:spPr>
          <a:xfrm>
            <a:off x="5603443" y="4998719"/>
            <a:ext cx="2470708" cy="365760"/>
          </a:xfrm>
          <a:prstGeom prst="rect">
            <a:avLst/>
          </a:prstGeom>
          <a:noFill/>
        </p:spPr>
        <p:txBody>
          <a:bodyPr wrap="square" anchor="t" lIns="0" rIns="0" tIns="0" bIns="0">
            <a:spAutoFit/>
          </a:bodyPr>
          <a:lstStyle/>
          <a:p>
            <a:pPr algn="l"/>
            <a:r>
              <a:rPr sz="1800" b="1" i="0">
                <a:solidFill>
                  <a:srgbClr val="141413"/>
                </a:solidFill>
                <a:latin typeface="Georgia"/>
              </a:rPr>
              <a:t>8–12x</a:t>
            </a:r>
          </a:p>
        </p:txBody>
      </p:sp>
      <p:sp>
        <p:nvSpPr>
          <p:cNvPr id="33" name="TextBox 32"/>
          <p:cNvSpPr txBox="1"/>
          <p:nvPr/>
        </p:nvSpPr>
        <p:spPr>
          <a:xfrm>
            <a:off x="5603443" y="5879591"/>
            <a:ext cx="2470708" cy="310896"/>
          </a:xfrm>
          <a:prstGeom prst="rect">
            <a:avLst/>
          </a:prstGeom>
          <a:noFill/>
        </p:spPr>
        <p:txBody>
          <a:bodyPr wrap="square" anchor="t" lIns="0" rIns="0" tIns="0" bIns="0">
            <a:spAutoFit/>
          </a:bodyPr>
          <a:lstStyle/>
          <a:p>
            <a:pPr algn="l"/>
            <a:r>
              <a:rPr sz="950" b="0" i="0">
                <a:solidFill>
                  <a:srgbClr val="4A4A47"/>
                </a:solidFill>
                <a:latin typeface="Arial"/>
              </a:rPr>
              <a:t>our modeled return</a:t>
            </a:r>
          </a:p>
        </p:txBody>
      </p:sp>
      <p:sp>
        <p:nvSpPr>
          <p:cNvPr id="34" name="Rounded Rectangle 33"/>
          <p:cNvSpPr/>
          <p:nvPr/>
        </p:nvSpPr>
        <p:spPr>
          <a:xfrm>
            <a:off x="8366760" y="1901952"/>
            <a:ext cx="3319272" cy="4343400"/>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TextBox 34"/>
          <p:cNvSpPr txBox="1"/>
          <p:nvPr/>
        </p:nvSpPr>
        <p:spPr>
          <a:xfrm>
            <a:off x="8567928" y="2084832"/>
            <a:ext cx="2916936" cy="256032"/>
          </a:xfrm>
          <a:prstGeom prst="rect">
            <a:avLst/>
          </a:prstGeom>
          <a:noFill/>
        </p:spPr>
        <p:txBody>
          <a:bodyPr wrap="square" anchor="t" lIns="0" rIns="0" tIns="0" bIns="0">
            <a:spAutoFit/>
          </a:bodyPr>
          <a:lstStyle/>
          <a:p>
            <a:r>
              <a:rPr sz="1050" b="1" i="0" spc="120">
                <a:solidFill>
                  <a:srgbClr val="5C6B4A"/>
                </a:solidFill>
                <a:latin typeface="Arial"/>
              </a:rPr>
              <a:t>WHAT I LOOK FOR</a:t>
            </a:r>
          </a:p>
        </p:txBody>
      </p:sp>
      <p:sp>
        <p:nvSpPr>
          <p:cNvPr id="36" name="TextBox 35"/>
          <p:cNvSpPr txBox="1"/>
          <p:nvPr/>
        </p:nvSpPr>
        <p:spPr>
          <a:xfrm>
            <a:off x="8567928" y="2377440"/>
            <a:ext cx="2916936" cy="2377440"/>
          </a:xfrm>
          <a:prstGeom prst="rect">
            <a:avLst/>
          </a:prstGeom>
          <a:noFill/>
        </p:spPr>
        <p:txBody>
          <a:bodyPr wrap="square" anchor="t" lIns="0" rIns="0" tIns="0" bIns="0">
            <a:spAutoFit/>
          </a:bodyPr>
          <a:lstStyle/>
          <a:p>
            <a:pPr>
              <a:spcAft>
                <a:spcPts val="700"/>
              </a:spcAft>
            </a:pPr>
            <a:r>
              <a:rPr sz="1150" b="1" i="0">
                <a:solidFill>
                  <a:srgbClr val="C4793A"/>
                </a:solidFill>
                <a:latin typeface="Arial"/>
              </a:rPr>
              <a:t>•  </a:t>
            </a:r>
            <a:r>
              <a:rPr sz="1200" b="0" i="0">
                <a:solidFill>
                  <a:srgbClr val="4A4A47"/>
                </a:solidFill>
                <a:latin typeface="Arial"/>
              </a:rPr>
              <a:t>The revenue multiples comparable companies exited or trade at.</a:t>
            </a:r>
          </a:p>
          <a:p>
            <a:pPr>
              <a:spcAft>
                <a:spcPts val="700"/>
              </a:spcAft>
            </a:pPr>
            <a:r>
              <a:rPr sz="1150" b="1" i="0">
                <a:solidFill>
                  <a:srgbClr val="C4793A"/>
                </a:solidFill>
                <a:latin typeface="Arial"/>
              </a:rPr>
              <a:t>•  </a:t>
            </a:r>
            <a:r>
              <a:rPr sz="1200" b="0" i="0">
                <a:solidFill>
                  <a:srgbClr val="4A4A47"/>
                </a:solidFill>
                <a:latin typeface="Arial"/>
              </a:rPr>
              <a:t>The realistic years-to-exit and the valuation that implies.</a:t>
            </a:r>
          </a:p>
          <a:p>
            <a:pPr>
              <a:spcAft>
                <a:spcPts val="700"/>
              </a:spcAft>
            </a:pPr>
            <a:r>
              <a:rPr sz="1150" b="1" i="0">
                <a:solidFill>
                  <a:srgbClr val="C4793A"/>
                </a:solidFill>
                <a:latin typeface="Arial"/>
              </a:rPr>
              <a:t>•  </a:t>
            </a:r>
            <a:r>
              <a:rPr sz="1200" b="0" i="0">
                <a:solidFill>
                  <a:srgbClr val="4A4A47"/>
                </a:solidFill>
                <a:latin typeface="Arial"/>
              </a:rPr>
              <a:t>The averages, with the outliers stripped out.</a:t>
            </a:r>
          </a:p>
        </p:txBody>
      </p:sp>
      <p:sp>
        <p:nvSpPr>
          <p:cNvPr id="37" name="Rectangle 36"/>
          <p:cNvSpPr/>
          <p:nvPr/>
        </p:nvSpPr>
        <p:spPr>
          <a:xfrm>
            <a:off x="8567928" y="4672584"/>
            <a:ext cx="2916936" cy="18288"/>
          </a:xfrm>
          <a:prstGeom prst="rect">
            <a:avLst/>
          </a:prstGeom>
          <a:solidFill>
            <a:srgbClr val="D5D2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8" name="TextBox 37"/>
          <p:cNvSpPr txBox="1"/>
          <p:nvPr/>
        </p:nvSpPr>
        <p:spPr>
          <a:xfrm>
            <a:off x="8567928" y="4828032"/>
            <a:ext cx="2916936" cy="256032"/>
          </a:xfrm>
          <a:prstGeom prst="rect">
            <a:avLst/>
          </a:prstGeom>
          <a:noFill/>
        </p:spPr>
        <p:txBody>
          <a:bodyPr wrap="square" anchor="t" lIns="0" rIns="0" tIns="0" bIns="0">
            <a:spAutoFit/>
          </a:bodyPr>
          <a:lstStyle/>
          <a:p>
            <a:r>
              <a:rPr sz="1050" b="1" i="0" spc="120">
                <a:solidFill>
                  <a:srgbClr val="C4793A"/>
                </a:solidFill>
                <a:latin typeface="Arial"/>
              </a:rPr>
              <a:t>THE QUESTION IN MY HEAD</a:t>
            </a:r>
          </a:p>
        </p:txBody>
      </p:sp>
      <p:sp>
        <p:nvSpPr>
          <p:cNvPr id="39" name="TextBox 38"/>
          <p:cNvSpPr txBox="1"/>
          <p:nvPr/>
        </p:nvSpPr>
        <p:spPr>
          <a:xfrm>
            <a:off x="8567928" y="5148072"/>
            <a:ext cx="2916936" cy="1005840"/>
          </a:xfrm>
          <a:prstGeom prst="rect">
            <a:avLst/>
          </a:prstGeom>
          <a:noFill/>
        </p:spPr>
        <p:txBody>
          <a:bodyPr wrap="square" anchor="t" lIns="0" rIns="0" tIns="0" bIns="0">
            <a:spAutoFit/>
          </a:bodyPr>
          <a:lstStyle/>
          <a:p>
            <a:pPr algn="l"/>
            <a:r>
              <a:rPr sz="1300" b="0" i="1">
                <a:solidFill>
                  <a:srgbClr val="141413"/>
                </a:solidFill>
                <a:latin typeface="Georgia"/>
              </a:rPr>
              <a:t>In the base case, not the dream case, what multiple do we actually make?</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9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292608"/>
            <a:ext cx="8686800" cy="274320"/>
          </a:xfrm>
          <a:prstGeom prst="rect">
            <a:avLst/>
          </a:prstGeom>
          <a:noFill/>
        </p:spPr>
        <p:txBody>
          <a:bodyPr wrap="square" anchor="t" lIns="0" rIns="0" tIns="0" bIns="0">
            <a:spAutoFit/>
          </a:bodyPr>
          <a:lstStyle/>
          <a:p>
            <a:r>
              <a:rPr sz="1100" b="1" i="0" spc="130">
                <a:solidFill>
                  <a:srgbClr val="C4793A"/>
                </a:solidFill>
                <a:latin typeface="Arial"/>
              </a:rPr>
              <a:t>THE RETURN   ·   SECTION 30</a:t>
            </a:r>
          </a:p>
        </p:txBody>
      </p:sp>
      <p:sp>
        <p:nvSpPr>
          <p:cNvPr id="5" name="TextBox 4"/>
          <p:cNvSpPr txBox="1"/>
          <p:nvPr/>
        </p:nvSpPr>
        <p:spPr>
          <a:xfrm>
            <a:off x="502920" y="548640"/>
            <a:ext cx="7680960" cy="548640"/>
          </a:xfrm>
          <a:prstGeom prst="rect">
            <a:avLst/>
          </a:prstGeom>
          <a:noFill/>
        </p:spPr>
        <p:txBody>
          <a:bodyPr wrap="square" anchor="t" lIns="0" rIns="0" tIns="0" bIns="0">
            <a:spAutoFit/>
          </a:bodyPr>
          <a:lstStyle/>
          <a:p>
            <a:pPr algn="l"/>
            <a:r>
              <a:rPr sz="2600" b="1" i="0">
                <a:solidFill>
                  <a:srgbClr val="141413"/>
                </a:solidFill>
                <a:latin typeface="Georgia"/>
              </a:rPr>
              <a:t>Valuation</a:t>
            </a:r>
          </a:p>
        </p:txBody>
      </p:sp>
      <p:sp>
        <p:nvSpPr>
          <p:cNvPr id="6" name="TextBox 5"/>
          <p:cNvSpPr txBox="1"/>
          <p:nvPr/>
        </p:nvSpPr>
        <p:spPr>
          <a:xfrm>
            <a:off x="521207" y="1188720"/>
            <a:ext cx="7680960" cy="457200"/>
          </a:xfrm>
          <a:prstGeom prst="rect">
            <a:avLst/>
          </a:prstGeom>
          <a:noFill/>
        </p:spPr>
        <p:txBody>
          <a:bodyPr wrap="square" anchor="t" lIns="0" rIns="0" tIns="0" bIns="0">
            <a:spAutoFit/>
          </a:bodyPr>
          <a:lstStyle/>
          <a:p>
            <a:pPr algn="l"/>
            <a:r>
              <a:rPr sz="1350" b="0" i="1">
                <a:solidFill>
                  <a:srgbClr val="5C6B4A"/>
                </a:solidFill>
                <a:latin typeface="Arial"/>
              </a:rPr>
              <a:t>What the company is worth now, from private comps and the return the math requires.</a:t>
            </a:r>
          </a:p>
        </p:txBody>
      </p:sp>
      <p:sp>
        <p:nvSpPr>
          <p:cNvPr id="7" name="TextBox 6"/>
          <p:cNvSpPr txBox="1"/>
          <p:nvPr/>
        </p:nvSpPr>
        <p:spPr>
          <a:xfrm>
            <a:off x="521207" y="1627632"/>
            <a:ext cx="7680960" cy="256032"/>
          </a:xfrm>
          <a:prstGeom prst="rect">
            <a:avLst/>
          </a:prstGeom>
          <a:noFill/>
        </p:spPr>
        <p:txBody>
          <a:bodyPr wrap="square" anchor="t" lIns="0" rIns="0" tIns="0" bIns="0">
            <a:spAutoFit/>
          </a:bodyPr>
          <a:lstStyle/>
          <a:p>
            <a:r>
              <a:rPr sz="950" b="1" i="0" spc="120">
                <a:solidFill>
                  <a:srgbClr val="C4793A"/>
                </a:solidFill>
                <a:latin typeface="Arial"/>
              </a:rPr>
              <a:t>HOW I'D REPRESENT IT  ·  ILLUSTRATIVE</a:t>
            </a:r>
          </a:p>
        </p:txBody>
      </p:sp>
      <p:graphicFrame>
        <p:nvGraphicFramePr>
          <p:cNvPr id="8" name="Table 7"/>
          <p:cNvGraphicFramePr>
            <a:graphicFrameLocks noGrp="1"/>
          </p:cNvGraphicFramePr>
          <p:nvPr/>
        </p:nvGraphicFramePr>
        <p:xfrm>
          <a:off x="502920" y="1901952"/>
          <a:ext cx="7680958" cy="4343400"/>
        </p:xfrm>
        <a:graphic>
          <a:graphicData uri="http://schemas.openxmlformats.org/drawingml/2006/table">
            <a:tbl>
              <a:tblPr>
                <a:tableStyleId>{5C22544A-7EE6-4342-B048-85BDC9FD1C3A}</a:tableStyleId>
              </a:tblPr>
              <a:tblGrid>
                <a:gridCol w="1797671"/>
                <a:gridCol w="1307397"/>
                <a:gridCol w="1470822"/>
                <a:gridCol w="1470822"/>
                <a:gridCol w="1634246"/>
              </a:tblGrid>
              <a:tr h="868680">
                <a:tc>
                  <a:txBody>
                    <a:bodyPr wrap="square"/>
                    <a:lstStyle/>
                    <a:p>
                      <a:pPr algn="l"/>
                      <a:r>
                        <a:rPr sz="1050" b="1">
                          <a:solidFill>
                            <a:srgbClr val="FFFFFF"/>
                          </a:solidFill>
                          <a:latin typeface="Arial"/>
                        </a:rPr>
                        <a:t>Scenario</a:t>
                      </a:r>
                    </a:p>
                  </a:txBody>
                  <a:tcPr anchor="ctr" marL="82296" marR="64008" marT="18288" marB="18288">
                    <a:solidFill>
                      <a:srgbClr val="141413"/>
                    </a:solidFill>
                  </a:tcPr>
                </a:tc>
                <a:tc>
                  <a:txBody>
                    <a:bodyPr wrap="square"/>
                    <a:lstStyle/>
                    <a:p>
                      <a:pPr algn="l"/>
                      <a:r>
                        <a:rPr sz="1050" b="1">
                          <a:solidFill>
                            <a:srgbClr val="FFFFFF"/>
                          </a:solidFill>
                          <a:latin typeface="Arial"/>
                        </a:rPr>
                        <a:t>Entry</a:t>
                      </a:r>
                    </a:p>
                  </a:txBody>
                  <a:tcPr anchor="ctr" marL="82296" marR="64008" marT="18288" marB="18288">
                    <a:solidFill>
                      <a:srgbClr val="141413"/>
                    </a:solidFill>
                  </a:tcPr>
                </a:tc>
                <a:tc>
                  <a:txBody>
                    <a:bodyPr wrap="square"/>
                    <a:lstStyle/>
                    <a:p>
                      <a:pPr algn="l"/>
                      <a:r>
                        <a:rPr sz="1050" b="1">
                          <a:solidFill>
                            <a:srgbClr val="FFFFFF"/>
                          </a:solidFill>
                          <a:latin typeface="Arial"/>
                        </a:rPr>
                        <a:t>Exit rev</a:t>
                      </a:r>
                    </a:p>
                  </a:txBody>
                  <a:tcPr anchor="ctr" marL="82296" marR="64008" marT="18288" marB="18288">
                    <a:solidFill>
                      <a:srgbClr val="141413"/>
                    </a:solidFill>
                  </a:tcPr>
                </a:tc>
                <a:tc>
                  <a:txBody>
                    <a:bodyPr wrap="square"/>
                    <a:lstStyle/>
                    <a:p>
                      <a:pPr algn="ctr"/>
                      <a:r>
                        <a:rPr sz="1050" b="1">
                          <a:solidFill>
                            <a:srgbClr val="FFFFFF"/>
                          </a:solidFill>
                          <a:latin typeface="Arial"/>
                        </a:rPr>
                        <a:t>Exit mult</a:t>
                      </a:r>
                    </a:p>
                  </a:txBody>
                  <a:tcPr anchor="ctr" marL="82296" marR="64008" marT="18288" marB="18288">
                    <a:solidFill>
                      <a:srgbClr val="141413"/>
                    </a:solidFill>
                  </a:tcPr>
                </a:tc>
                <a:tc>
                  <a:txBody>
                    <a:bodyPr wrap="square"/>
                    <a:lstStyle/>
                    <a:p>
                      <a:pPr algn="l"/>
                      <a:r>
                        <a:rPr sz="1050" b="1">
                          <a:solidFill>
                            <a:srgbClr val="FFFFFF"/>
                          </a:solidFill>
                          <a:latin typeface="Arial"/>
                        </a:rPr>
                        <a:t>Our return</a:t>
                      </a:r>
                    </a:p>
                  </a:txBody>
                  <a:tcPr anchor="ctr" marL="82296" marR="64008" marT="18288" marB="18288">
                    <a:solidFill>
                      <a:srgbClr val="141413"/>
                    </a:solidFill>
                  </a:tcPr>
                </a:tc>
              </a:tr>
              <a:tr h="868680">
                <a:tc>
                  <a:txBody>
                    <a:bodyPr wrap="square"/>
                    <a:lstStyle/>
                    <a:p>
                      <a:pPr algn="l"/>
                      <a:r>
                        <a:rPr sz="1050" b="0">
                          <a:solidFill>
                            <a:srgbClr val="141413"/>
                          </a:solidFill>
                          <a:latin typeface="Arial"/>
                        </a:rPr>
                        <a:t>Base</a:t>
                      </a:r>
                    </a:p>
                  </a:txBody>
                  <a:tcPr anchor="ctr" marL="82296" marR="64008" marT="18288" marB="18288">
                    <a:solidFill>
                      <a:srgbClr val="FFFFFF"/>
                    </a:solidFill>
                  </a:tcPr>
                </a:tc>
                <a:tc>
                  <a:txBody>
                    <a:bodyPr wrap="square"/>
                    <a:lstStyle/>
                    <a:p>
                      <a:pPr algn="r"/>
                      <a:r>
                        <a:rPr sz="1050" b="0">
                          <a:solidFill>
                            <a:srgbClr val="141413"/>
                          </a:solidFill>
                          <a:latin typeface="Arial"/>
                        </a:rPr>
                        <a:t>$30M</a:t>
                      </a:r>
                    </a:p>
                  </a:txBody>
                  <a:tcPr anchor="ctr" marL="82296" marR="64008" marT="18288" marB="18288">
                    <a:solidFill>
                      <a:srgbClr val="FFFFFF"/>
                    </a:solidFill>
                  </a:tcPr>
                </a:tc>
                <a:tc>
                  <a:txBody>
                    <a:bodyPr wrap="square"/>
                    <a:lstStyle/>
                    <a:p>
                      <a:pPr algn="r"/>
                      <a:r>
                        <a:rPr sz="1050" b="0">
                          <a:solidFill>
                            <a:srgbClr val="141413"/>
                          </a:solidFill>
                          <a:latin typeface="Arial"/>
                        </a:rPr>
                        <a:t>$120M</a:t>
                      </a:r>
                    </a:p>
                  </a:txBody>
                  <a:tcPr anchor="ctr" marL="82296" marR="64008" marT="18288" marB="18288">
                    <a:solidFill>
                      <a:srgbClr val="FFFFFF"/>
                    </a:solidFill>
                  </a:tcPr>
                </a:tc>
                <a:tc>
                  <a:txBody>
                    <a:bodyPr wrap="square"/>
                    <a:lstStyle/>
                    <a:p>
                      <a:pPr algn="ctr"/>
                      <a:r>
                        <a:rPr sz="1050" b="0">
                          <a:solidFill>
                            <a:srgbClr val="141413"/>
                          </a:solidFill>
                          <a:latin typeface="Arial"/>
                        </a:rPr>
                        <a:t>9x</a:t>
                      </a:r>
                    </a:p>
                  </a:txBody>
                  <a:tcPr anchor="ctr" marL="82296" marR="64008" marT="18288" marB="18288">
                    <a:solidFill>
                      <a:srgbClr val="FFFFFF"/>
                    </a:solidFill>
                  </a:tcPr>
                </a:tc>
                <a:tc>
                  <a:txBody>
                    <a:bodyPr wrap="square"/>
                    <a:lstStyle/>
                    <a:p>
                      <a:pPr algn="r"/>
                      <a:r>
                        <a:rPr sz="1050" b="0">
                          <a:solidFill>
                            <a:srgbClr val="141413"/>
                          </a:solidFill>
                          <a:latin typeface="Arial"/>
                        </a:rPr>
                        <a:t>~9x</a:t>
                      </a:r>
                    </a:p>
                  </a:txBody>
                  <a:tcPr anchor="ctr" marL="82296" marR="64008" marT="18288" marB="18288">
                    <a:solidFill>
                      <a:srgbClr val="FFFFFF"/>
                    </a:solidFill>
                  </a:tcPr>
                </a:tc>
              </a:tr>
              <a:tr h="868680">
                <a:tc>
                  <a:txBody>
                    <a:bodyPr wrap="square"/>
                    <a:lstStyle/>
                    <a:p>
                      <a:pPr algn="l"/>
                      <a:r>
                        <a:rPr sz="1050" b="0">
                          <a:solidFill>
                            <a:srgbClr val="141413"/>
                          </a:solidFill>
                          <a:latin typeface="Arial"/>
                        </a:rPr>
                        <a:t>Bull</a:t>
                      </a:r>
                    </a:p>
                  </a:txBody>
                  <a:tcPr anchor="ctr" marL="82296" marR="64008" marT="18288" marB="18288">
                    <a:solidFill>
                      <a:srgbClr val="F4F2EC"/>
                    </a:solidFill>
                  </a:tcPr>
                </a:tc>
                <a:tc>
                  <a:txBody>
                    <a:bodyPr wrap="square"/>
                    <a:lstStyle/>
                    <a:p>
                      <a:pPr algn="r"/>
                      <a:r>
                        <a:rPr sz="1050" b="0">
                          <a:solidFill>
                            <a:srgbClr val="141413"/>
                          </a:solidFill>
                          <a:latin typeface="Arial"/>
                        </a:rPr>
                        <a:t>$30M</a:t>
                      </a:r>
                    </a:p>
                  </a:txBody>
                  <a:tcPr anchor="ctr" marL="82296" marR="64008" marT="18288" marB="18288">
                    <a:solidFill>
                      <a:srgbClr val="F4F2EC"/>
                    </a:solidFill>
                  </a:tcPr>
                </a:tc>
                <a:tc>
                  <a:txBody>
                    <a:bodyPr wrap="square"/>
                    <a:lstStyle/>
                    <a:p>
                      <a:pPr algn="r"/>
                      <a:r>
                        <a:rPr sz="1050" b="0">
                          <a:solidFill>
                            <a:srgbClr val="141413"/>
                          </a:solidFill>
                          <a:latin typeface="Arial"/>
                        </a:rPr>
                        <a:t>$300M</a:t>
                      </a:r>
                    </a:p>
                  </a:txBody>
                  <a:tcPr anchor="ctr" marL="82296" marR="64008" marT="18288" marB="18288">
                    <a:solidFill>
                      <a:srgbClr val="F4F2EC"/>
                    </a:solidFill>
                  </a:tcPr>
                </a:tc>
                <a:tc>
                  <a:txBody>
                    <a:bodyPr wrap="square"/>
                    <a:lstStyle/>
                    <a:p>
                      <a:pPr algn="ctr"/>
                      <a:r>
                        <a:rPr sz="1050" b="0">
                          <a:solidFill>
                            <a:srgbClr val="141413"/>
                          </a:solidFill>
                          <a:latin typeface="Arial"/>
                        </a:rPr>
                        <a:t>10x</a:t>
                      </a:r>
                    </a:p>
                  </a:txBody>
                  <a:tcPr anchor="ctr" marL="82296" marR="64008" marT="18288" marB="18288">
                    <a:solidFill>
                      <a:srgbClr val="F4F2EC"/>
                    </a:solidFill>
                  </a:tcPr>
                </a:tc>
                <a:tc>
                  <a:txBody>
                    <a:bodyPr wrap="square"/>
                    <a:lstStyle/>
                    <a:p>
                      <a:pPr algn="r"/>
                      <a:r>
                        <a:rPr sz="1050" b="0">
                          <a:solidFill>
                            <a:srgbClr val="141413"/>
                          </a:solidFill>
                          <a:latin typeface="Arial"/>
                        </a:rPr>
                        <a:t>~24x</a:t>
                      </a:r>
                    </a:p>
                  </a:txBody>
                  <a:tcPr anchor="ctr" marL="82296" marR="64008" marT="18288" marB="18288">
                    <a:solidFill>
                      <a:srgbClr val="F4F2EC"/>
                    </a:solidFill>
                  </a:tcPr>
                </a:tc>
              </a:tr>
              <a:tr h="868680">
                <a:tc>
                  <a:txBody>
                    <a:bodyPr wrap="square"/>
                    <a:lstStyle/>
                    <a:p>
                      <a:pPr algn="l"/>
                      <a:r>
                        <a:rPr sz="1050" b="0">
                          <a:solidFill>
                            <a:srgbClr val="141413"/>
                          </a:solidFill>
                          <a:latin typeface="Arial"/>
                        </a:rPr>
                        <a:t>Bear</a:t>
                      </a:r>
                    </a:p>
                  </a:txBody>
                  <a:tcPr anchor="ctr" marL="82296" marR="64008" marT="18288" marB="18288">
                    <a:solidFill>
                      <a:srgbClr val="FFFFFF"/>
                    </a:solidFill>
                  </a:tcPr>
                </a:tc>
                <a:tc>
                  <a:txBody>
                    <a:bodyPr wrap="square"/>
                    <a:lstStyle/>
                    <a:p>
                      <a:pPr algn="r"/>
                      <a:r>
                        <a:rPr sz="1050" b="0">
                          <a:solidFill>
                            <a:srgbClr val="141413"/>
                          </a:solidFill>
                          <a:latin typeface="Arial"/>
                        </a:rPr>
                        <a:t>$30M</a:t>
                      </a:r>
                    </a:p>
                  </a:txBody>
                  <a:tcPr anchor="ctr" marL="82296" marR="64008" marT="18288" marB="18288">
                    <a:solidFill>
                      <a:srgbClr val="FFFFFF"/>
                    </a:solidFill>
                  </a:tcPr>
                </a:tc>
                <a:tc>
                  <a:txBody>
                    <a:bodyPr wrap="square"/>
                    <a:lstStyle/>
                    <a:p>
                      <a:pPr algn="r"/>
                      <a:r>
                        <a:rPr sz="1050" b="0">
                          <a:solidFill>
                            <a:srgbClr val="141413"/>
                          </a:solidFill>
                          <a:latin typeface="Arial"/>
                        </a:rPr>
                        <a:t>$40M</a:t>
                      </a:r>
                    </a:p>
                  </a:txBody>
                  <a:tcPr anchor="ctr" marL="82296" marR="64008" marT="18288" marB="18288">
                    <a:solidFill>
                      <a:srgbClr val="FFFFFF"/>
                    </a:solidFill>
                  </a:tcPr>
                </a:tc>
                <a:tc>
                  <a:txBody>
                    <a:bodyPr wrap="square"/>
                    <a:lstStyle/>
                    <a:p>
                      <a:pPr algn="ctr"/>
                      <a:r>
                        <a:rPr sz="1050" b="0">
                          <a:solidFill>
                            <a:srgbClr val="141413"/>
                          </a:solidFill>
                          <a:latin typeface="Arial"/>
                        </a:rPr>
                        <a:t>5x</a:t>
                      </a:r>
                    </a:p>
                  </a:txBody>
                  <a:tcPr anchor="ctr" marL="82296" marR="64008" marT="18288" marB="18288">
                    <a:solidFill>
                      <a:srgbClr val="FFFFFF"/>
                    </a:solidFill>
                  </a:tcPr>
                </a:tc>
                <a:tc>
                  <a:txBody>
                    <a:bodyPr wrap="square"/>
                    <a:lstStyle/>
                    <a:p>
                      <a:pPr algn="r"/>
                      <a:r>
                        <a:rPr sz="1050" b="0">
                          <a:solidFill>
                            <a:srgbClr val="141413"/>
                          </a:solidFill>
                          <a:latin typeface="Arial"/>
                        </a:rPr>
                        <a:t>~1x</a:t>
                      </a:r>
                    </a:p>
                  </a:txBody>
                  <a:tcPr anchor="ctr" marL="82296" marR="64008" marT="18288" marB="18288">
                    <a:solidFill>
                      <a:srgbClr val="FFFFFF"/>
                    </a:solidFill>
                  </a:tcPr>
                </a:tc>
              </a:tr>
              <a:tr h="868680">
                <a:tc>
                  <a:txBody>
                    <a:bodyPr wrap="square"/>
                    <a:lstStyle/>
                    <a:p>
                      <a:pPr algn="l"/>
                      <a:r>
                        <a:rPr sz="1050" b="0">
                          <a:solidFill>
                            <a:srgbClr val="141413"/>
                          </a:solidFill>
                          <a:latin typeface="Arial"/>
                        </a:rPr>
                        <a:t>Comps (median)</a:t>
                      </a:r>
                    </a:p>
                  </a:txBody>
                  <a:tcPr anchor="ctr" marL="82296" marR="64008" marT="18288" marB="18288">
                    <a:solidFill>
                      <a:srgbClr val="F4F2EC"/>
                    </a:solidFill>
                  </a:tcPr>
                </a:tc>
                <a:tc>
                  <a:txBody>
                    <a:bodyPr wrap="square"/>
                    <a:lstStyle/>
                    <a:p>
                      <a:pPr algn="r"/>
                      <a:r>
                        <a:rPr sz="1050" b="0">
                          <a:solidFill>
                            <a:srgbClr val="141413"/>
                          </a:solidFill>
                          <a:latin typeface="Arial"/>
                        </a:rPr>
                        <a:t>—</a:t>
                      </a:r>
                    </a:p>
                  </a:txBody>
                  <a:tcPr anchor="ctr" marL="82296" marR="64008" marT="18288" marB="18288">
                    <a:solidFill>
                      <a:srgbClr val="F4F2EC"/>
                    </a:solidFill>
                  </a:tcPr>
                </a:tc>
                <a:tc>
                  <a:txBody>
                    <a:bodyPr wrap="square"/>
                    <a:lstStyle/>
                    <a:p>
                      <a:pPr algn="r"/>
                      <a:r>
                        <a:rPr sz="1050" b="0">
                          <a:solidFill>
                            <a:srgbClr val="141413"/>
                          </a:solidFill>
                          <a:latin typeface="Arial"/>
                        </a:rPr>
                        <a:t>—</a:t>
                      </a:r>
                    </a:p>
                  </a:txBody>
                  <a:tcPr anchor="ctr" marL="82296" marR="64008" marT="18288" marB="18288">
                    <a:solidFill>
                      <a:srgbClr val="F4F2EC"/>
                    </a:solidFill>
                  </a:tcPr>
                </a:tc>
                <a:tc>
                  <a:txBody>
                    <a:bodyPr wrap="square"/>
                    <a:lstStyle/>
                    <a:p>
                      <a:pPr algn="ctr"/>
                      <a:r>
                        <a:rPr sz="1050" b="0">
                          <a:solidFill>
                            <a:srgbClr val="141413"/>
                          </a:solidFill>
                          <a:latin typeface="Arial"/>
                        </a:rPr>
                        <a:t>8x</a:t>
                      </a:r>
                    </a:p>
                  </a:txBody>
                  <a:tcPr anchor="ctr" marL="82296" marR="64008" marT="18288" marB="18288">
                    <a:solidFill>
                      <a:srgbClr val="F4F2EC"/>
                    </a:solidFill>
                  </a:tcPr>
                </a:tc>
                <a:tc>
                  <a:txBody>
                    <a:bodyPr wrap="square"/>
                    <a:lstStyle/>
                    <a:p>
                      <a:pPr algn="r"/>
                      <a:r>
                        <a:rPr sz="1050" b="0">
                          <a:solidFill>
                            <a:srgbClr val="141413"/>
                          </a:solidFill>
                          <a:latin typeface="Arial"/>
                        </a:rPr>
                        <a:t>—</a:t>
                      </a:r>
                    </a:p>
                  </a:txBody>
                  <a:tcPr anchor="ctr" marL="82296" marR="64008" marT="18288" marB="18288">
                    <a:solidFill>
                      <a:srgbClr val="F4F2EC"/>
                    </a:solidFill>
                  </a:tcPr>
                </a:tc>
              </a:tr>
            </a:tbl>
          </a:graphicData>
        </a:graphic>
      </p:graphicFrame>
      <p:sp>
        <p:nvSpPr>
          <p:cNvPr id="9" name="Rounded Rectangle 8"/>
          <p:cNvSpPr/>
          <p:nvPr/>
        </p:nvSpPr>
        <p:spPr>
          <a:xfrm>
            <a:off x="8366760" y="1901952"/>
            <a:ext cx="3319272" cy="4343400"/>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567928" y="2084832"/>
            <a:ext cx="2916936" cy="256032"/>
          </a:xfrm>
          <a:prstGeom prst="rect">
            <a:avLst/>
          </a:prstGeom>
          <a:noFill/>
        </p:spPr>
        <p:txBody>
          <a:bodyPr wrap="square" anchor="t" lIns="0" rIns="0" tIns="0" bIns="0">
            <a:spAutoFit/>
          </a:bodyPr>
          <a:lstStyle/>
          <a:p>
            <a:r>
              <a:rPr sz="1050" b="1" i="0" spc="120">
                <a:solidFill>
                  <a:srgbClr val="5C6B4A"/>
                </a:solidFill>
                <a:latin typeface="Arial"/>
              </a:rPr>
              <a:t>WHAT I LOOK FOR</a:t>
            </a:r>
          </a:p>
        </p:txBody>
      </p:sp>
      <p:sp>
        <p:nvSpPr>
          <p:cNvPr id="11" name="TextBox 10"/>
          <p:cNvSpPr txBox="1"/>
          <p:nvPr/>
        </p:nvSpPr>
        <p:spPr>
          <a:xfrm>
            <a:off x="8567928" y="2377440"/>
            <a:ext cx="2916936" cy="2377440"/>
          </a:xfrm>
          <a:prstGeom prst="rect">
            <a:avLst/>
          </a:prstGeom>
          <a:noFill/>
        </p:spPr>
        <p:txBody>
          <a:bodyPr wrap="square" anchor="t" lIns="0" rIns="0" tIns="0" bIns="0">
            <a:spAutoFit/>
          </a:bodyPr>
          <a:lstStyle/>
          <a:p>
            <a:pPr>
              <a:spcAft>
                <a:spcPts val="700"/>
              </a:spcAft>
            </a:pPr>
            <a:r>
              <a:rPr sz="1150" b="1" i="0">
                <a:solidFill>
                  <a:srgbClr val="C4793A"/>
                </a:solidFill>
                <a:latin typeface="Arial"/>
              </a:rPr>
              <a:t>•  </a:t>
            </a:r>
            <a:r>
              <a:rPr sz="1200" b="0" i="0">
                <a:solidFill>
                  <a:srgbClr val="4A4A47"/>
                </a:solidFill>
                <a:latin typeface="Arial"/>
              </a:rPr>
              <a:t>Private comparables at this stage and segment.</a:t>
            </a:r>
          </a:p>
          <a:p>
            <a:pPr>
              <a:spcAft>
                <a:spcPts val="700"/>
              </a:spcAft>
            </a:pPr>
            <a:r>
              <a:rPr sz="1150" b="1" i="0">
                <a:solidFill>
                  <a:srgbClr val="C4793A"/>
                </a:solidFill>
                <a:latin typeface="Arial"/>
              </a:rPr>
              <a:t>•  </a:t>
            </a:r>
            <a:r>
              <a:rPr sz="1200" b="0" i="0">
                <a:solidFill>
                  <a:srgbClr val="4A4A47"/>
                </a:solidFill>
                <a:latin typeface="Arial"/>
              </a:rPr>
              <a:t>What entry price the required return can support, working backward from the exit.</a:t>
            </a:r>
          </a:p>
          <a:p>
            <a:pPr>
              <a:spcAft>
                <a:spcPts val="700"/>
              </a:spcAft>
            </a:pPr>
            <a:r>
              <a:rPr sz="1150" b="1" i="0">
                <a:solidFill>
                  <a:srgbClr val="C4793A"/>
                </a:solidFill>
                <a:latin typeface="Arial"/>
              </a:rPr>
              <a:t>•  </a:t>
            </a:r>
            <a:r>
              <a:rPr sz="1200" b="0" i="0">
                <a:solidFill>
                  <a:srgbClr val="4A4A47"/>
                </a:solidFill>
                <a:latin typeface="Arial"/>
              </a:rPr>
              <a:t>Whether this round's price leaves room for the return we need.</a:t>
            </a:r>
          </a:p>
        </p:txBody>
      </p:sp>
      <p:sp>
        <p:nvSpPr>
          <p:cNvPr id="12" name="Rectangle 11"/>
          <p:cNvSpPr/>
          <p:nvPr/>
        </p:nvSpPr>
        <p:spPr>
          <a:xfrm>
            <a:off x="8567928" y="4672584"/>
            <a:ext cx="2916936" cy="18288"/>
          </a:xfrm>
          <a:prstGeom prst="rect">
            <a:avLst/>
          </a:prstGeom>
          <a:solidFill>
            <a:srgbClr val="D5D2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567928" y="4828032"/>
            <a:ext cx="2916936" cy="256032"/>
          </a:xfrm>
          <a:prstGeom prst="rect">
            <a:avLst/>
          </a:prstGeom>
          <a:noFill/>
        </p:spPr>
        <p:txBody>
          <a:bodyPr wrap="square" anchor="t" lIns="0" rIns="0" tIns="0" bIns="0">
            <a:spAutoFit/>
          </a:bodyPr>
          <a:lstStyle/>
          <a:p>
            <a:r>
              <a:rPr sz="1050" b="1" i="0" spc="120">
                <a:solidFill>
                  <a:srgbClr val="C4793A"/>
                </a:solidFill>
                <a:latin typeface="Arial"/>
              </a:rPr>
              <a:t>THE QUESTION IN MY HEAD</a:t>
            </a:r>
          </a:p>
        </p:txBody>
      </p:sp>
      <p:sp>
        <p:nvSpPr>
          <p:cNvPr id="14" name="TextBox 13"/>
          <p:cNvSpPr txBox="1"/>
          <p:nvPr/>
        </p:nvSpPr>
        <p:spPr>
          <a:xfrm>
            <a:off x="8567928" y="5148072"/>
            <a:ext cx="2916936" cy="1005840"/>
          </a:xfrm>
          <a:prstGeom prst="rect">
            <a:avLst/>
          </a:prstGeom>
          <a:noFill/>
        </p:spPr>
        <p:txBody>
          <a:bodyPr wrap="square" anchor="t" lIns="0" rIns="0" tIns="0" bIns="0">
            <a:spAutoFit/>
          </a:bodyPr>
          <a:lstStyle/>
          <a:p>
            <a:pPr algn="l"/>
            <a:r>
              <a:rPr sz="1300" b="0" i="1">
                <a:solidFill>
                  <a:srgbClr val="141413"/>
                </a:solidFill>
                <a:latin typeface="Georgia"/>
              </a:rPr>
              <a:t>Is the price low enough to survive the mistakes this company will make?</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9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292608"/>
            <a:ext cx="8686800" cy="274320"/>
          </a:xfrm>
          <a:prstGeom prst="rect">
            <a:avLst/>
          </a:prstGeom>
          <a:noFill/>
        </p:spPr>
        <p:txBody>
          <a:bodyPr wrap="square" anchor="t" lIns="0" rIns="0" tIns="0" bIns="0">
            <a:spAutoFit/>
          </a:bodyPr>
          <a:lstStyle/>
          <a:p>
            <a:r>
              <a:rPr sz="1100" b="1" i="0" spc="130">
                <a:solidFill>
                  <a:srgbClr val="C4793A"/>
                </a:solidFill>
                <a:latin typeface="Arial"/>
              </a:rPr>
              <a:t>THE RETURN   ·   SECTION 31</a:t>
            </a:r>
          </a:p>
        </p:txBody>
      </p:sp>
      <p:sp>
        <p:nvSpPr>
          <p:cNvPr id="5" name="TextBox 4"/>
          <p:cNvSpPr txBox="1"/>
          <p:nvPr/>
        </p:nvSpPr>
        <p:spPr>
          <a:xfrm>
            <a:off x="502920" y="548640"/>
            <a:ext cx="7680960" cy="548640"/>
          </a:xfrm>
          <a:prstGeom prst="rect">
            <a:avLst/>
          </a:prstGeom>
          <a:noFill/>
        </p:spPr>
        <p:txBody>
          <a:bodyPr wrap="square" anchor="t" lIns="0" rIns="0" tIns="0" bIns="0">
            <a:spAutoFit/>
          </a:bodyPr>
          <a:lstStyle/>
          <a:p>
            <a:pPr algn="l"/>
            <a:r>
              <a:rPr sz="2600" b="1" i="0">
                <a:solidFill>
                  <a:srgbClr val="141413"/>
                </a:solidFill>
                <a:latin typeface="Georgia"/>
              </a:rPr>
              <a:t>Reference Calls</a:t>
            </a:r>
          </a:p>
        </p:txBody>
      </p:sp>
      <p:sp>
        <p:nvSpPr>
          <p:cNvPr id="6" name="TextBox 5"/>
          <p:cNvSpPr txBox="1"/>
          <p:nvPr/>
        </p:nvSpPr>
        <p:spPr>
          <a:xfrm>
            <a:off x="521207" y="1188720"/>
            <a:ext cx="7680960" cy="457200"/>
          </a:xfrm>
          <a:prstGeom prst="rect">
            <a:avLst/>
          </a:prstGeom>
          <a:noFill/>
        </p:spPr>
        <p:txBody>
          <a:bodyPr wrap="square" anchor="t" lIns="0" rIns="0" tIns="0" bIns="0">
            <a:spAutoFit/>
          </a:bodyPr>
          <a:lstStyle/>
          <a:p>
            <a:pPr algn="l"/>
            <a:r>
              <a:rPr sz="1350" b="0" i="1">
                <a:solidFill>
                  <a:srgbClr val="5C6B4A"/>
                </a:solidFill>
                <a:latin typeface="Arial"/>
              </a:rPr>
              <a:t>What customers, experts, and people who know the founders actually say off the record.</a:t>
            </a:r>
          </a:p>
        </p:txBody>
      </p:sp>
      <p:sp>
        <p:nvSpPr>
          <p:cNvPr id="7" name="TextBox 6"/>
          <p:cNvSpPr txBox="1"/>
          <p:nvPr/>
        </p:nvSpPr>
        <p:spPr>
          <a:xfrm>
            <a:off x="521207" y="1627632"/>
            <a:ext cx="7680960" cy="256032"/>
          </a:xfrm>
          <a:prstGeom prst="rect">
            <a:avLst/>
          </a:prstGeom>
          <a:noFill/>
        </p:spPr>
        <p:txBody>
          <a:bodyPr wrap="square" anchor="t" lIns="0" rIns="0" tIns="0" bIns="0">
            <a:spAutoFit/>
          </a:bodyPr>
          <a:lstStyle/>
          <a:p>
            <a:r>
              <a:rPr sz="950" b="1" i="0" spc="120">
                <a:solidFill>
                  <a:srgbClr val="C4793A"/>
                </a:solidFill>
                <a:latin typeface="Arial"/>
              </a:rPr>
              <a:t>HOW I'D REPRESENT IT  ·  ILLUSTRATIVE</a:t>
            </a:r>
          </a:p>
        </p:txBody>
      </p:sp>
      <p:graphicFrame>
        <p:nvGraphicFramePr>
          <p:cNvPr id="8" name="Table 7"/>
          <p:cNvGraphicFramePr>
            <a:graphicFrameLocks noGrp="1"/>
          </p:cNvGraphicFramePr>
          <p:nvPr/>
        </p:nvGraphicFramePr>
        <p:xfrm>
          <a:off x="502920" y="1901952"/>
          <a:ext cx="7680960" cy="4343400"/>
        </p:xfrm>
        <a:graphic>
          <a:graphicData uri="http://schemas.openxmlformats.org/drawingml/2006/table">
            <a:tbl>
              <a:tblPr>
                <a:tableStyleId>{5C22544A-7EE6-4342-B048-85BDC9FD1C3A}</a:tableStyleId>
              </a:tblPr>
              <a:tblGrid>
                <a:gridCol w="1877568"/>
                <a:gridCol w="1706880"/>
                <a:gridCol w="4096512"/>
              </a:tblGrid>
              <a:tr h="868680">
                <a:tc>
                  <a:txBody>
                    <a:bodyPr wrap="square"/>
                    <a:lstStyle/>
                    <a:p>
                      <a:pPr algn="l"/>
                      <a:r>
                        <a:rPr sz="1050" b="1">
                          <a:solidFill>
                            <a:srgbClr val="FFFFFF"/>
                          </a:solidFill>
                          <a:latin typeface="Arial"/>
                        </a:rPr>
                        <a:t>Reference</a:t>
                      </a:r>
                    </a:p>
                  </a:txBody>
                  <a:tcPr anchor="ctr" marL="82296" marR="64008" marT="18288" marB="18288">
                    <a:solidFill>
                      <a:srgbClr val="141413"/>
                    </a:solidFill>
                  </a:tcPr>
                </a:tc>
                <a:tc>
                  <a:txBody>
                    <a:bodyPr wrap="square"/>
                    <a:lstStyle/>
                    <a:p>
                      <a:pPr algn="l"/>
                      <a:r>
                        <a:rPr sz="1050" b="1">
                          <a:solidFill>
                            <a:srgbClr val="FFFFFF"/>
                          </a:solidFill>
                          <a:latin typeface="Arial"/>
                        </a:rPr>
                        <a:t>Type</a:t>
                      </a:r>
                    </a:p>
                  </a:txBody>
                  <a:tcPr anchor="ctr" marL="82296" marR="64008" marT="18288" marB="18288">
                    <a:solidFill>
                      <a:srgbClr val="141413"/>
                    </a:solidFill>
                  </a:tcPr>
                </a:tc>
                <a:tc>
                  <a:txBody>
                    <a:bodyPr wrap="square"/>
                    <a:lstStyle/>
                    <a:p>
                      <a:pPr algn="l"/>
                      <a:r>
                        <a:rPr sz="1050" b="1">
                          <a:solidFill>
                            <a:srgbClr val="FFFFFF"/>
                          </a:solidFill>
                          <a:latin typeface="Arial"/>
                        </a:rPr>
                        <a:t>Takeaway</a:t>
                      </a:r>
                    </a:p>
                  </a:txBody>
                  <a:tcPr anchor="ctr" marL="82296" marR="64008" marT="18288" marB="18288">
                    <a:solidFill>
                      <a:srgbClr val="141413"/>
                    </a:solidFill>
                  </a:tcPr>
                </a:tc>
              </a:tr>
              <a:tr h="868680">
                <a:tc>
                  <a:txBody>
                    <a:bodyPr wrap="square"/>
                    <a:lstStyle/>
                    <a:p>
                      <a:pPr algn="l"/>
                      <a:r>
                        <a:rPr sz="1050" b="0">
                          <a:solidFill>
                            <a:srgbClr val="141413"/>
                          </a:solidFill>
                          <a:latin typeface="Arial"/>
                        </a:rPr>
                        <a:t>Customer 1</a:t>
                      </a:r>
                    </a:p>
                  </a:txBody>
                  <a:tcPr anchor="ctr" marL="82296" marR="64008" marT="18288" marB="18288">
                    <a:solidFill>
                      <a:srgbClr val="FFFFFF"/>
                    </a:solidFill>
                  </a:tcPr>
                </a:tc>
                <a:tc>
                  <a:txBody>
                    <a:bodyPr wrap="square"/>
                    <a:lstStyle/>
                    <a:p>
                      <a:pPr algn="l"/>
                      <a:r>
                        <a:rPr sz="1050" b="0">
                          <a:solidFill>
                            <a:srgbClr val="141413"/>
                          </a:solidFill>
                          <a:latin typeface="Arial"/>
                        </a:rPr>
                        <a:t>User</a:t>
                      </a:r>
                    </a:p>
                  </a:txBody>
                  <a:tcPr anchor="ctr" marL="82296" marR="64008" marT="18288" marB="18288">
                    <a:solidFill>
                      <a:srgbClr val="FFFFFF"/>
                    </a:solidFill>
                  </a:tcPr>
                </a:tc>
                <a:tc>
                  <a:txBody>
                    <a:bodyPr wrap="square"/>
                    <a:lstStyle/>
                    <a:p>
                      <a:pPr algn="l"/>
                      <a:r>
                        <a:rPr sz="1050" b="0">
                          <a:solidFill>
                            <a:srgbClr val="141413"/>
                          </a:solidFill>
                          <a:latin typeface="Arial"/>
                        </a:rPr>
                        <a:t>"Cut our process from days to minutes."</a:t>
                      </a:r>
                    </a:p>
                  </a:txBody>
                  <a:tcPr anchor="ctr" marL="82296" marR="64008" marT="18288" marB="18288">
                    <a:solidFill>
                      <a:srgbClr val="FFFFFF"/>
                    </a:solidFill>
                  </a:tcPr>
                </a:tc>
              </a:tr>
              <a:tr h="868680">
                <a:tc>
                  <a:txBody>
                    <a:bodyPr wrap="square"/>
                    <a:lstStyle/>
                    <a:p>
                      <a:pPr algn="l"/>
                      <a:r>
                        <a:rPr sz="1050" b="0">
                          <a:solidFill>
                            <a:srgbClr val="141413"/>
                          </a:solidFill>
                          <a:latin typeface="Arial"/>
                        </a:rPr>
                        <a:t>Customer 2</a:t>
                      </a:r>
                    </a:p>
                  </a:txBody>
                  <a:tcPr anchor="ctr" marL="82296" marR="64008" marT="18288" marB="18288">
                    <a:solidFill>
                      <a:srgbClr val="F4F2EC"/>
                    </a:solidFill>
                  </a:tcPr>
                </a:tc>
                <a:tc>
                  <a:txBody>
                    <a:bodyPr wrap="square"/>
                    <a:lstStyle/>
                    <a:p>
                      <a:pPr algn="l"/>
                      <a:r>
                        <a:rPr sz="1050" b="0">
                          <a:solidFill>
                            <a:srgbClr val="141413"/>
                          </a:solidFill>
                          <a:latin typeface="Arial"/>
                        </a:rPr>
                        <a:t>Churned</a:t>
                      </a:r>
                    </a:p>
                  </a:txBody>
                  <a:tcPr anchor="ctr" marL="82296" marR="64008" marT="18288" marB="18288">
                    <a:solidFill>
                      <a:srgbClr val="F4F2EC"/>
                    </a:solidFill>
                  </a:tcPr>
                </a:tc>
                <a:tc>
                  <a:txBody>
                    <a:bodyPr wrap="square"/>
                    <a:lstStyle/>
                    <a:p>
                      <a:pPr algn="l"/>
                      <a:r>
                        <a:rPr sz="1050" b="0">
                          <a:solidFill>
                            <a:srgbClr val="141413"/>
                          </a:solidFill>
                          <a:latin typeface="Arial"/>
                        </a:rPr>
                        <a:t>Left on price; product was fine</a:t>
                      </a:r>
                    </a:p>
                  </a:txBody>
                  <a:tcPr anchor="ctr" marL="82296" marR="64008" marT="18288" marB="18288">
                    <a:solidFill>
                      <a:srgbClr val="F4F2EC"/>
                    </a:solidFill>
                  </a:tcPr>
                </a:tc>
              </a:tr>
              <a:tr h="868680">
                <a:tc>
                  <a:txBody>
                    <a:bodyPr wrap="square"/>
                    <a:lstStyle/>
                    <a:p>
                      <a:pPr algn="l"/>
                      <a:r>
                        <a:rPr sz="1050" b="0">
                          <a:solidFill>
                            <a:srgbClr val="141413"/>
                          </a:solidFill>
                          <a:latin typeface="Arial"/>
                        </a:rPr>
                        <a:t>Ex-colleague</a:t>
                      </a:r>
                    </a:p>
                  </a:txBody>
                  <a:tcPr anchor="ctr" marL="82296" marR="64008" marT="18288" marB="18288">
                    <a:solidFill>
                      <a:srgbClr val="FFFFFF"/>
                    </a:solidFill>
                  </a:tcPr>
                </a:tc>
                <a:tc>
                  <a:txBody>
                    <a:bodyPr wrap="square"/>
                    <a:lstStyle/>
                    <a:p>
                      <a:pPr algn="l"/>
                      <a:r>
                        <a:rPr sz="1050" b="0">
                          <a:solidFill>
                            <a:srgbClr val="141413"/>
                          </a:solidFill>
                          <a:latin typeface="Arial"/>
                        </a:rPr>
                        <a:t>Founder ref</a:t>
                      </a:r>
                    </a:p>
                  </a:txBody>
                  <a:tcPr anchor="ctr" marL="82296" marR="64008" marT="18288" marB="18288">
                    <a:solidFill>
                      <a:srgbClr val="FFFFFF"/>
                    </a:solidFill>
                  </a:tcPr>
                </a:tc>
                <a:tc>
                  <a:txBody>
                    <a:bodyPr wrap="square"/>
                    <a:lstStyle/>
                    <a:p>
                      <a:pPr algn="l"/>
                      <a:r>
                        <a:rPr sz="1050" b="0">
                          <a:solidFill>
                            <a:srgbClr val="141413"/>
                          </a:solidFill>
                          <a:latin typeface="Arial"/>
                        </a:rPr>
                        <a:t>Ships fast, honest under pressure</a:t>
                      </a:r>
                    </a:p>
                  </a:txBody>
                  <a:tcPr anchor="ctr" marL="82296" marR="64008" marT="18288" marB="18288">
                    <a:solidFill>
                      <a:srgbClr val="FFFFFF"/>
                    </a:solidFill>
                  </a:tcPr>
                </a:tc>
              </a:tr>
              <a:tr h="868680">
                <a:tc>
                  <a:txBody>
                    <a:bodyPr wrap="square"/>
                    <a:lstStyle/>
                    <a:p>
                      <a:pPr algn="l"/>
                      <a:r>
                        <a:rPr sz="1050" b="0">
                          <a:solidFill>
                            <a:srgbClr val="141413"/>
                          </a:solidFill>
                          <a:latin typeface="Arial"/>
                        </a:rPr>
                        <a:t>Domain expert</a:t>
                      </a:r>
                    </a:p>
                  </a:txBody>
                  <a:tcPr anchor="ctr" marL="82296" marR="64008" marT="18288" marB="18288">
                    <a:solidFill>
                      <a:srgbClr val="F4F2EC"/>
                    </a:solidFill>
                  </a:tcPr>
                </a:tc>
                <a:tc>
                  <a:txBody>
                    <a:bodyPr wrap="square"/>
                    <a:lstStyle/>
                    <a:p>
                      <a:pPr algn="l"/>
                      <a:r>
                        <a:rPr sz="1050" b="0">
                          <a:solidFill>
                            <a:srgbClr val="141413"/>
                          </a:solidFill>
                          <a:latin typeface="Arial"/>
                        </a:rPr>
                        <a:t>Market</a:t>
                      </a:r>
                    </a:p>
                  </a:txBody>
                  <a:tcPr anchor="ctr" marL="82296" marR="64008" marT="18288" marB="18288">
                    <a:solidFill>
                      <a:srgbClr val="F4F2EC"/>
                    </a:solidFill>
                  </a:tcPr>
                </a:tc>
                <a:tc>
                  <a:txBody>
                    <a:bodyPr wrap="square"/>
                    <a:lstStyle/>
                    <a:p>
                      <a:pPr algn="l"/>
                      <a:r>
                        <a:rPr sz="1050" b="0">
                          <a:solidFill>
                            <a:srgbClr val="141413"/>
                          </a:solidFill>
                          <a:latin typeface="Arial"/>
                        </a:rPr>
                        <a:t>Believes the timing is right</a:t>
                      </a:r>
                    </a:p>
                  </a:txBody>
                  <a:tcPr anchor="ctr" marL="82296" marR="64008" marT="18288" marB="18288">
                    <a:solidFill>
                      <a:srgbClr val="F4F2EC"/>
                    </a:solidFill>
                  </a:tcPr>
                </a:tc>
              </a:tr>
            </a:tbl>
          </a:graphicData>
        </a:graphic>
      </p:graphicFrame>
      <p:sp>
        <p:nvSpPr>
          <p:cNvPr id="9" name="Rounded Rectangle 8"/>
          <p:cNvSpPr/>
          <p:nvPr/>
        </p:nvSpPr>
        <p:spPr>
          <a:xfrm>
            <a:off x="8366760" y="1901952"/>
            <a:ext cx="3319272" cy="4343400"/>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8567928" y="2084832"/>
            <a:ext cx="2916936" cy="256032"/>
          </a:xfrm>
          <a:prstGeom prst="rect">
            <a:avLst/>
          </a:prstGeom>
          <a:noFill/>
        </p:spPr>
        <p:txBody>
          <a:bodyPr wrap="square" anchor="t" lIns="0" rIns="0" tIns="0" bIns="0">
            <a:spAutoFit/>
          </a:bodyPr>
          <a:lstStyle/>
          <a:p>
            <a:r>
              <a:rPr sz="1050" b="1" i="0" spc="120">
                <a:solidFill>
                  <a:srgbClr val="5C6B4A"/>
                </a:solidFill>
                <a:latin typeface="Arial"/>
              </a:rPr>
              <a:t>WHAT I LOOK FOR</a:t>
            </a:r>
          </a:p>
        </p:txBody>
      </p:sp>
      <p:sp>
        <p:nvSpPr>
          <p:cNvPr id="11" name="TextBox 10"/>
          <p:cNvSpPr txBox="1"/>
          <p:nvPr/>
        </p:nvSpPr>
        <p:spPr>
          <a:xfrm>
            <a:off x="8567928" y="2377440"/>
            <a:ext cx="2916936" cy="2377440"/>
          </a:xfrm>
          <a:prstGeom prst="rect">
            <a:avLst/>
          </a:prstGeom>
          <a:noFill/>
        </p:spPr>
        <p:txBody>
          <a:bodyPr wrap="square" anchor="t" lIns="0" rIns="0" tIns="0" bIns="0">
            <a:spAutoFit/>
          </a:bodyPr>
          <a:lstStyle/>
          <a:p>
            <a:pPr>
              <a:spcAft>
                <a:spcPts val="700"/>
              </a:spcAft>
            </a:pPr>
            <a:r>
              <a:rPr sz="1150" b="1" i="0">
                <a:solidFill>
                  <a:srgbClr val="C4793A"/>
                </a:solidFill>
                <a:latin typeface="Arial"/>
              </a:rPr>
              <a:t>•  </a:t>
            </a:r>
            <a:r>
              <a:rPr sz="1200" b="0" i="0">
                <a:solidFill>
                  <a:srgbClr val="4A4A47"/>
                </a:solidFill>
                <a:latin typeface="Arial"/>
              </a:rPr>
              <a:t>Customer references: do they confirm the value the pitch claims?</a:t>
            </a:r>
          </a:p>
          <a:p>
            <a:pPr>
              <a:spcAft>
                <a:spcPts val="700"/>
              </a:spcAft>
            </a:pPr>
            <a:r>
              <a:rPr sz="1150" b="1" i="0">
                <a:solidFill>
                  <a:srgbClr val="C4793A"/>
                </a:solidFill>
                <a:latin typeface="Arial"/>
              </a:rPr>
              <a:t>•  </a:t>
            </a:r>
            <a:r>
              <a:rPr sz="1200" b="0" i="0">
                <a:solidFill>
                  <a:srgbClr val="4A4A47"/>
                </a:solidFill>
                <a:latin typeface="Arial"/>
              </a:rPr>
              <a:t>Founder references: how the team behaves under pressure and with people.</a:t>
            </a:r>
          </a:p>
          <a:p>
            <a:pPr>
              <a:spcAft>
                <a:spcPts val="700"/>
              </a:spcAft>
            </a:pPr>
            <a:r>
              <a:rPr sz="1150" b="1" i="0">
                <a:solidFill>
                  <a:srgbClr val="C4793A"/>
                </a:solidFill>
                <a:latin typeface="Arial"/>
              </a:rPr>
              <a:t>•  </a:t>
            </a:r>
            <a:r>
              <a:rPr sz="1200" b="0" i="0">
                <a:solidFill>
                  <a:srgbClr val="4A4A47"/>
                </a:solidFill>
                <a:latin typeface="Arial"/>
              </a:rPr>
              <a:t>Expert calls: does someone who knows the space believe this can work?</a:t>
            </a:r>
          </a:p>
        </p:txBody>
      </p:sp>
      <p:sp>
        <p:nvSpPr>
          <p:cNvPr id="12" name="Rectangle 11"/>
          <p:cNvSpPr/>
          <p:nvPr/>
        </p:nvSpPr>
        <p:spPr>
          <a:xfrm>
            <a:off x="8567928" y="4672584"/>
            <a:ext cx="2916936" cy="18288"/>
          </a:xfrm>
          <a:prstGeom prst="rect">
            <a:avLst/>
          </a:prstGeom>
          <a:solidFill>
            <a:srgbClr val="D5D2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8567928" y="4828032"/>
            <a:ext cx="2916936" cy="256032"/>
          </a:xfrm>
          <a:prstGeom prst="rect">
            <a:avLst/>
          </a:prstGeom>
          <a:noFill/>
        </p:spPr>
        <p:txBody>
          <a:bodyPr wrap="square" anchor="t" lIns="0" rIns="0" tIns="0" bIns="0">
            <a:spAutoFit/>
          </a:bodyPr>
          <a:lstStyle/>
          <a:p>
            <a:r>
              <a:rPr sz="1050" b="1" i="0" spc="120">
                <a:solidFill>
                  <a:srgbClr val="C4793A"/>
                </a:solidFill>
                <a:latin typeface="Arial"/>
              </a:rPr>
              <a:t>THE QUESTION IN MY HEAD</a:t>
            </a:r>
          </a:p>
        </p:txBody>
      </p:sp>
      <p:sp>
        <p:nvSpPr>
          <p:cNvPr id="14" name="TextBox 13"/>
          <p:cNvSpPr txBox="1"/>
          <p:nvPr/>
        </p:nvSpPr>
        <p:spPr>
          <a:xfrm>
            <a:off x="8567928" y="5148072"/>
            <a:ext cx="2916936" cy="1005840"/>
          </a:xfrm>
          <a:prstGeom prst="rect">
            <a:avLst/>
          </a:prstGeom>
          <a:noFill/>
        </p:spPr>
        <p:txBody>
          <a:bodyPr wrap="square" anchor="t" lIns="0" rIns="0" tIns="0" bIns="0">
            <a:spAutoFit/>
          </a:bodyPr>
          <a:lstStyle/>
          <a:p>
            <a:pPr algn="l"/>
            <a:r>
              <a:rPr sz="1300" b="0" i="1">
                <a:solidFill>
                  <a:srgbClr val="141413"/>
                </a:solidFill>
                <a:latin typeface="Georgia"/>
              </a:rPr>
              <a:t>What do the people who actually know say when the founder is not in the room?</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4141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2651760"/>
            <a:ext cx="10515600" cy="365760"/>
          </a:xfrm>
          <a:prstGeom prst="rect">
            <a:avLst/>
          </a:prstGeom>
          <a:noFill/>
        </p:spPr>
        <p:txBody>
          <a:bodyPr wrap="square" anchor="t" lIns="0" rIns="0" tIns="0" bIns="0">
            <a:spAutoFit/>
          </a:bodyPr>
          <a:lstStyle/>
          <a:p>
            <a:r>
              <a:rPr sz="1500" b="1" i="0" spc="240">
                <a:solidFill>
                  <a:srgbClr val="C4793A"/>
                </a:solidFill>
                <a:latin typeface="Arial"/>
              </a:rPr>
              <a:t>THE DECISION</a:t>
            </a:r>
          </a:p>
        </p:txBody>
      </p:sp>
      <p:sp>
        <p:nvSpPr>
          <p:cNvPr id="5" name="TextBox 4"/>
          <p:cNvSpPr txBox="1"/>
          <p:nvPr/>
        </p:nvSpPr>
        <p:spPr>
          <a:xfrm>
            <a:off x="804672" y="3108960"/>
            <a:ext cx="10607040" cy="1097280"/>
          </a:xfrm>
          <a:prstGeom prst="rect">
            <a:avLst/>
          </a:prstGeom>
          <a:noFill/>
        </p:spPr>
        <p:txBody>
          <a:bodyPr wrap="square" anchor="t" lIns="0" rIns="0" tIns="0" bIns="0">
            <a:spAutoFit/>
          </a:bodyPr>
          <a:lstStyle/>
          <a:p>
            <a:r>
              <a:rPr sz="4400" b="1" i="0">
                <a:solidFill>
                  <a:srgbClr val="ECEAE2"/>
                </a:solidFill>
                <a:latin typeface="Georgia"/>
              </a:rPr>
              <a:t>The Decision</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9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292608"/>
            <a:ext cx="8686800" cy="274320"/>
          </a:xfrm>
          <a:prstGeom prst="rect">
            <a:avLst/>
          </a:prstGeom>
          <a:noFill/>
        </p:spPr>
        <p:txBody>
          <a:bodyPr wrap="square" anchor="t" lIns="0" rIns="0" tIns="0" bIns="0">
            <a:spAutoFit/>
          </a:bodyPr>
          <a:lstStyle/>
          <a:p>
            <a:r>
              <a:rPr sz="1100" b="1" i="0" spc="130">
                <a:solidFill>
                  <a:srgbClr val="C4793A"/>
                </a:solidFill>
                <a:latin typeface="Arial"/>
              </a:rPr>
              <a:t>THE DECISION   ·   SECTION 32</a:t>
            </a:r>
          </a:p>
        </p:txBody>
      </p:sp>
      <p:sp>
        <p:nvSpPr>
          <p:cNvPr id="5" name="Rounded Rectangle 4"/>
          <p:cNvSpPr/>
          <p:nvPr/>
        </p:nvSpPr>
        <p:spPr>
          <a:xfrm>
            <a:off x="10287000" y="256032"/>
            <a:ext cx="1371600" cy="310896"/>
          </a:xfrm>
          <a:prstGeom prst="roundRect">
            <a:avLst>
              <a:gd name="adj" fmla="val 40000"/>
            </a:avLst>
          </a:prstGeom>
          <a:solidFill>
            <a:srgbClr val="141413"/>
          </a:solidFill>
          <a:ln>
            <a:no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950" b="1" i="0">
                <a:solidFill>
                  <a:srgbClr val="ECEAE2"/>
                </a:solidFill>
                <a:latin typeface="Arial"/>
              </a:rPr>
              <a:t>INTERNAL / IC</a:t>
            </a:r>
          </a:p>
        </p:txBody>
      </p:sp>
      <p:sp>
        <p:nvSpPr>
          <p:cNvPr id="6" name="TextBox 5"/>
          <p:cNvSpPr txBox="1"/>
          <p:nvPr/>
        </p:nvSpPr>
        <p:spPr>
          <a:xfrm>
            <a:off x="502920" y="548640"/>
            <a:ext cx="7680960" cy="548640"/>
          </a:xfrm>
          <a:prstGeom prst="rect">
            <a:avLst/>
          </a:prstGeom>
          <a:noFill/>
        </p:spPr>
        <p:txBody>
          <a:bodyPr wrap="square" anchor="t" lIns="0" rIns="0" tIns="0" bIns="0">
            <a:spAutoFit/>
          </a:bodyPr>
          <a:lstStyle/>
          <a:p>
            <a:pPr algn="l"/>
            <a:r>
              <a:rPr sz="2600" b="1" i="0">
                <a:solidFill>
                  <a:srgbClr val="141413"/>
                </a:solidFill>
                <a:latin typeface="Georgia"/>
              </a:rPr>
              <a:t>Alternative Investments</a:t>
            </a:r>
          </a:p>
        </p:txBody>
      </p:sp>
      <p:sp>
        <p:nvSpPr>
          <p:cNvPr id="7" name="TextBox 6"/>
          <p:cNvSpPr txBox="1"/>
          <p:nvPr/>
        </p:nvSpPr>
        <p:spPr>
          <a:xfrm>
            <a:off x="521207" y="1188720"/>
            <a:ext cx="7680960" cy="457200"/>
          </a:xfrm>
          <a:prstGeom prst="rect">
            <a:avLst/>
          </a:prstGeom>
          <a:noFill/>
        </p:spPr>
        <p:txBody>
          <a:bodyPr wrap="square" anchor="t" lIns="0" rIns="0" tIns="0" bIns="0">
            <a:spAutoFit/>
          </a:bodyPr>
          <a:lstStyle/>
          <a:p>
            <a:pPr algn="l"/>
            <a:r>
              <a:rPr sz="1350" b="0" i="1">
                <a:solidFill>
                  <a:srgbClr val="5C6B4A"/>
                </a:solidFill>
                <a:latin typeface="Arial"/>
              </a:rPr>
              <a:t>How this deal stacks up against the other places we could put the same dollar.</a:t>
            </a:r>
          </a:p>
        </p:txBody>
      </p:sp>
      <p:sp>
        <p:nvSpPr>
          <p:cNvPr id="8" name="TextBox 7"/>
          <p:cNvSpPr txBox="1"/>
          <p:nvPr/>
        </p:nvSpPr>
        <p:spPr>
          <a:xfrm>
            <a:off x="521207" y="1627632"/>
            <a:ext cx="7680960" cy="256032"/>
          </a:xfrm>
          <a:prstGeom prst="rect">
            <a:avLst/>
          </a:prstGeom>
          <a:noFill/>
        </p:spPr>
        <p:txBody>
          <a:bodyPr wrap="square" anchor="t" lIns="0" rIns="0" tIns="0" bIns="0">
            <a:spAutoFit/>
          </a:bodyPr>
          <a:lstStyle/>
          <a:p>
            <a:r>
              <a:rPr sz="950" b="1" i="0" spc="120">
                <a:solidFill>
                  <a:srgbClr val="C4793A"/>
                </a:solidFill>
                <a:latin typeface="Arial"/>
              </a:rPr>
              <a:t>HOW I'D REPRESENT IT  ·  ILLUSTRATIVE</a:t>
            </a:r>
          </a:p>
        </p:txBody>
      </p:sp>
      <p:graphicFrame>
        <p:nvGraphicFramePr>
          <p:cNvPr id="9" name="Table 8"/>
          <p:cNvGraphicFramePr>
            <a:graphicFrameLocks noGrp="1"/>
          </p:cNvGraphicFramePr>
          <p:nvPr/>
        </p:nvGraphicFramePr>
        <p:xfrm>
          <a:off x="502920" y="1901952"/>
          <a:ext cx="7680958" cy="4343400"/>
        </p:xfrm>
        <a:graphic>
          <a:graphicData uri="http://schemas.openxmlformats.org/drawingml/2006/table">
            <a:tbl>
              <a:tblPr>
                <a:tableStyleId>{5C22544A-7EE6-4342-B048-85BDC9FD1C3A}</a:tableStyleId>
              </a:tblPr>
              <a:tblGrid>
                <a:gridCol w="2003728"/>
                <a:gridCol w="1502796"/>
                <a:gridCol w="4174434"/>
              </a:tblGrid>
              <a:tr h="1085850">
                <a:tc>
                  <a:txBody>
                    <a:bodyPr wrap="square"/>
                    <a:lstStyle/>
                    <a:p>
                      <a:pPr algn="l"/>
                      <a:r>
                        <a:rPr sz="1050" b="1">
                          <a:solidFill>
                            <a:srgbClr val="FFFFFF"/>
                          </a:solidFill>
                          <a:latin typeface="Arial"/>
                        </a:rPr>
                        <a:t>Deal on the desk</a:t>
                      </a:r>
                    </a:p>
                  </a:txBody>
                  <a:tcPr anchor="ctr" marL="82296" marR="64008" marT="18288" marB="18288">
                    <a:solidFill>
                      <a:srgbClr val="141413"/>
                    </a:solidFill>
                  </a:tcPr>
                </a:tc>
                <a:tc>
                  <a:txBody>
                    <a:bodyPr wrap="square"/>
                    <a:lstStyle/>
                    <a:p>
                      <a:pPr algn="ctr"/>
                      <a:r>
                        <a:rPr sz="1050" b="1">
                          <a:solidFill>
                            <a:srgbClr val="FFFFFF"/>
                          </a:solidFill>
                          <a:latin typeface="Arial"/>
                        </a:rPr>
                        <a:t>Stage</a:t>
                      </a:r>
                    </a:p>
                  </a:txBody>
                  <a:tcPr anchor="ctr" marL="82296" marR="64008" marT="18288" marB="18288">
                    <a:solidFill>
                      <a:srgbClr val="141413"/>
                    </a:solidFill>
                  </a:tcPr>
                </a:tc>
                <a:tc>
                  <a:txBody>
                    <a:bodyPr wrap="square"/>
                    <a:lstStyle/>
                    <a:p>
                      <a:pPr algn="l"/>
                      <a:r>
                        <a:rPr sz="1050" b="1">
                          <a:solidFill>
                            <a:srgbClr val="FFFFFF"/>
                          </a:solidFill>
                          <a:latin typeface="Arial"/>
                        </a:rPr>
                        <a:t>Why it competes for the check</a:t>
                      </a:r>
                    </a:p>
                  </a:txBody>
                  <a:tcPr anchor="ctr" marL="82296" marR="64008" marT="18288" marB="18288">
                    <a:solidFill>
                      <a:srgbClr val="141413"/>
                    </a:solidFill>
                  </a:tcPr>
                </a:tc>
              </a:tr>
              <a:tr h="1085850">
                <a:tc>
                  <a:txBody>
                    <a:bodyPr wrap="square"/>
                    <a:lstStyle/>
                    <a:p>
                      <a:pPr algn="l"/>
                      <a:r>
                        <a:rPr sz="1050" b="0">
                          <a:solidFill>
                            <a:srgbClr val="141413"/>
                          </a:solidFill>
                          <a:latin typeface="Arial"/>
                        </a:rPr>
                        <a:t>This company</a:t>
                      </a:r>
                    </a:p>
                  </a:txBody>
                  <a:tcPr anchor="ctr" marL="82296" marR="64008" marT="18288" marB="18288">
                    <a:solidFill>
                      <a:srgbClr val="FFFFFF"/>
                    </a:solidFill>
                  </a:tcPr>
                </a:tc>
                <a:tc>
                  <a:txBody>
                    <a:bodyPr wrap="square"/>
                    <a:lstStyle/>
                    <a:p>
                      <a:pPr algn="ctr"/>
                      <a:r>
                        <a:rPr sz="1050" b="0">
                          <a:solidFill>
                            <a:srgbClr val="141413"/>
                          </a:solidFill>
                          <a:latin typeface="Arial"/>
                        </a:rPr>
                        <a:t>Series A</a:t>
                      </a:r>
                    </a:p>
                  </a:txBody>
                  <a:tcPr anchor="ctr" marL="82296" marR="64008" marT="18288" marB="18288">
                    <a:solidFill>
                      <a:srgbClr val="FFFFFF"/>
                    </a:solidFill>
                  </a:tcPr>
                </a:tc>
                <a:tc>
                  <a:txBody>
                    <a:bodyPr wrap="square"/>
                    <a:lstStyle/>
                    <a:p>
                      <a:pPr algn="l"/>
                      <a:r>
                        <a:rPr sz="1050" b="0">
                          <a:solidFill>
                            <a:srgbClr val="141413"/>
                          </a:solidFill>
                          <a:latin typeface="Arial"/>
                        </a:rPr>
                        <a:t>Best team, clearest wedge</a:t>
                      </a:r>
                    </a:p>
                  </a:txBody>
                  <a:tcPr anchor="ctr" marL="82296" marR="64008" marT="18288" marB="18288">
                    <a:solidFill>
                      <a:srgbClr val="FFFFFF"/>
                    </a:solidFill>
                  </a:tcPr>
                </a:tc>
              </a:tr>
              <a:tr h="1085850">
                <a:tc>
                  <a:txBody>
                    <a:bodyPr wrap="square"/>
                    <a:lstStyle/>
                    <a:p>
                      <a:pPr algn="l"/>
                      <a:r>
                        <a:rPr sz="1050" b="0">
                          <a:solidFill>
                            <a:srgbClr val="141413"/>
                          </a:solidFill>
                          <a:latin typeface="Arial"/>
                        </a:rPr>
                        <a:t>Deal B</a:t>
                      </a:r>
                    </a:p>
                  </a:txBody>
                  <a:tcPr anchor="ctr" marL="82296" marR="64008" marT="18288" marB="18288">
                    <a:solidFill>
                      <a:srgbClr val="F4F2EC"/>
                    </a:solidFill>
                  </a:tcPr>
                </a:tc>
                <a:tc>
                  <a:txBody>
                    <a:bodyPr wrap="square"/>
                    <a:lstStyle/>
                    <a:p>
                      <a:pPr algn="ctr"/>
                      <a:r>
                        <a:rPr sz="1050" b="0">
                          <a:solidFill>
                            <a:srgbClr val="141413"/>
                          </a:solidFill>
                          <a:latin typeface="Arial"/>
                        </a:rPr>
                        <a:t>Seed</a:t>
                      </a:r>
                    </a:p>
                  </a:txBody>
                  <a:tcPr anchor="ctr" marL="82296" marR="64008" marT="18288" marB="18288">
                    <a:solidFill>
                      <a:srgbClr val="F4F2EC"/>
                    </a:solidFill>
                  </a:tcPr>
                </a:tc>
                <a:tc>
                  <a:txBody>
                    <a:bodyPr wrap="square"/>
                    <a:lstStyle/>
                    <a:p>
                      <a:pPr algn="l"/>
                      <a:r>
                        <a:rPr sz="1050" b="0">
                          <a:solidFill>
                            <a:srgbClr val="141413"/>
                          </a:solidFill>
                          <a:latin typeface="Arial"/>
                        </a:rPr>
                        <a:t>Bigger market, weaker traction</a:t>
                      </a:r>
                    </a:p>
                  </a:txBody>
                  <a:tcPr anchor="ctr" marL="82296" marR="64008" marT="18288" marB="18288">
                    <a:solidFill>
                      <a:srgbClr val="F4F2EC"/>
                    </a:solidFill>
                  </a:tcPr>
                </a:tc>
              </a:tr>
              <a:tr h="1085850">
                <a:tc>
                  <a:txBody>
                    <a:bodyPr wrap="square"/>
                    <a:lstStyle/>
                    <a:p>
                      <a:pPr algn="l"/>
                      <a:r>
                        <a:rPr sz="1050" b="0">
                          <a:solidFill>
                            <a:srgbClr val="141413"/>
                          </a:solidFill>
                          <a:latin typeface="Arial"/>
                        </a:rPr>
                        <a:t>Deal C</a:t>
                      </a:r>
                    </a:p>
                  </a:txBody>
                  <a:tcPr anchor="ctr" marL="82296" marR="64008" marT="18288" marB="18288">
                    <a:solidFill>
                      <a:srgbClr val="FFFFFF"/>
                    </a:solidFill>
                  </a:tcPr>
                </a:tc>
                <a:tc>
                  <a:txBody>
                    <a:bodyPr wrap="square"/>
                    <a:lstStyle/>
                    <a:p>
                      <a:pPr algn="ctr"/>
                      <a:r>
                        <a:rPr sz="1050" b="0">
                          <a:solidFill>
                            <a:srgbClr val="141413"/>
                          </a:solidFill>
                          <a:latin typeface="Arial"/>
                        </a:rPr>
                        <a:t>Series A</a:t>
                      </a:r>
                    </a:p>
                  </a:txBody>
                  <a:tcPr anchor="ctr" marL="82296" marR="64008" marT="18288" marB="18288">
                    <a:solidFill>
                      <a:srgbClr val="FFFFFF"/>
                    </a:solidFill>
                  </a:tcPr>
                </a:tc>
                <a:tc>
                  <a:txBody>
                    <a:bodyPr wrap="square"/>
                    <a:lstStyle/>
                    <a:p>
                      <a:pPr algn="l"/>
                      <a:r>
                        <a:rPr sz="1050" b="0">
                          <a:solidFill>
                            <a:srgbClr val="141413"/>
                          </a:solidFill>
                          <a:latin typeface="Arial"/>
                        </a:rPr>
                        <a:t>Great metrics, priced too high</a:t>
                      </a:r>
                    </a:p>
                  </a:txBody>
                  <a:tcPr anchor="ctr" marL="82296" marR="64008" marT="18288" marB="18288">
                    <a:solidFill>
                      <a:srgbClr val="FFFFFF"/>
                    </a:solidFill>
                  </a:tcPr>
                </a:tc>
              </a:tr>
            </a:tbl>
          </a:graphicData>
        </a:graphic>
      </p:graphicFrame>
      <p:sp>
        <p:nvSpPr>
          <p:cNvPr id="10" name="Rounded Rectangle 9"/>
          <p:cNvSpPr/>
          <p:nvPr/>
        </p:nvSpPr>
        <p:spPr>
          <a:xfrm>
            <a:off x="8366760" y="1901952"/>
            <a:ext cx="3319272" cy="4343400"/>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567928" y="2084832"/>
            <a:ext cx="2916936" cy="256032"/>
          </a:xfrm>
          <a:prstGeom prst="rect">
            <a:avLst/>
          </a:prstGeom>
          <a:noFill/>
        </p:spPr>
        <p:txBody>
          <a:bodyPr wrap="square" anchor="t" lIns="0" rIns="0" tIns="0" bIns="0">
            <a:spAutoFit/>
          </a:bodyPr>
          <a:lstStyle/>
          <a:p>
            <a:r>
              <a:rPr sz="1050" b="1" i="0" spc="120">
                <a:solidFill>
                  <a:srgbClr val="5C6B4A"/>
                </a:solidFill>
                <a:latin typeface="Arial"/>
              </a:rPr>
              <a:t>WHAT I LOOK FOR</a:t>
            </a:r>
          </a:p>
        </p:txBody>
      </p:sp>
      <p:sp>
        <p:nvSpPr>
          <p:cNvPr id="12" name="TextBox 11"/>
          <p:cNvSpPr txBox="1"/>
          <p:nvPr/>
        </p:nvSpPr>
        <p:spPr>
          <a:xfrm>
            <a:off x="8567928" y="2377440"/>
            <a:ext cx="2916936" cy="2377440"/>
          </a:xfrm>
          <a:prstGeom prst="rect">
            <a:avLst/>
          </a:prstGeom>
          <a:noFill/>
        </p:spPr>
        <p:txBody>
          <a:bodyPr wrap="square" anchor="t" lIns="0" rIns="0" tIns="0" bIns="0">
            <a:spAutoFit/>
          </a:bodyPr>
          <a:lstStyle/>
          <a:p>
            <a:pPr>
              <a:spcAft>
                <a:spcPts val="700"/>
              </a:spcAft>
            </a:pPr>
            <a:r>
              <a:rPr sz="1150" b="1" i="0">
                <a:solidFill>
                  <a:srgbClr val="C4793A"/>
                </a:solidFill>
                <a:latin typeface="Arial"/>
              </a:rPr>
              <a:t>•  </a:t>
            </a:r>
            <a:r>
              <a:rPr sz="1200" b="0" i="0">
                <a:solidFill>
                  <a:srgbClr val="4A4A47"/>
                </a:solidFill>
                <a:latin typeface="Arial"/>
              </a:rPr>
              <a:t>The most comparable deals we are seeing at the same stage.</a:t>
            </a:r>
          </a:p>
          <a:p>
            <a:pPr>
              <a:spcAft>
                <a:spcPts val="700"/>
              </a:spcAft>
            </a:pPr>
            <a:r>
              <a:rPr sz="1150" b="1" i="0">
                <a:solidFill>
                  <a:srgbClr val="C4793A"/>
                </a:solidFill>
                <a:latin typeface="Arial"/>
              </a:rPr>
              <a:t>•  </a:t>
            </a:r>
            <a:r>
              <a:rPr sz="1200" b="0" i="0">
                <a:solidFill>
                  <a:srgbClr val="4A4A47"/>
                </a:solidFill>
                <a:latin typeface="Arial"/>
              </a:rPr>
              <a:t>Why this one is a better use of capital and attention than those.</a:t>
            </a:r>
          </a:p>
          <a:p>
            <a:pPr>
              <a:spcAft>
                <a:spcPts val="700"/>
              </a:spcAft>
            </a:pPr>
            <a:r>
              <a:rPr sz="1150" b="1" i="0">
                <a:solidFill>
                  <a:srgbClr val="C4793A"/>
                </a:solidFill>
                <a:latin typeface="Arial"/>
              </a:rPr>
              <a:t>•  </a:t>
            </a:r>
            <a:r>
              <a:rPr sz="1200" b="0" i="0">
                <a:solidFill>
                  <a:srgbClr val="4A4A47"/>
                </a:solidFill>
                <a:latin typeface="Arial"/>
              </a:rPr>
              <a:t>The opportunity cost: what we give up by doing this instead.</a:t>
            </a:r>
          </a:p>
        </p:txBody>
      </p:sp>
      <p:sp>
        <p:nvSpPr>
          <p:cNvPr id="13" name="Rectangle 12"/>
          <p:cNvSpPr/>
          <p:nvPr/>
        </p:nvSpPr>
        <p:spPr>
          <a:xfrm>
            <a:off x="8567928" y="4672584"/>
            <a:ext cx="2916936" cy="18288"/>
          </a:xfrm>
          <a:prstGeom prst="rect">
            <a:avLst/>
          </a:prstGeom>
          <a:solidFill>
            <a:srgbClr val="D5D2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567928" y="4828032"/>
            <a:ext cx="2916936" cy="256032"/>
          </a:xfrm>
          <a:prstGeom prst="rect">
            <a:avLst/>
          </a:prstGeom>
          <a:noFill/>
        </p:spPr>
        <p:txBody>
          <a:bodyPr wrap="square" anchor="t" lIns="0" rIns="0" tIns="0" bIns="0">
            <a:spAutoFit/>
          </a:bodyPr>
          <a:lstStyle/>
          <a:p>
            <a:r>
              <a:rPr sz="1050" b="1" i="0" spc="120">
                <a:solidFill>
                  <a:srgbClr val="C4793A"/>
                </a:solidFill>
                <a:latin typeface="Arial"/>
              </a:rPr>
              <a:t>THE QUESTION IN MY HEAD</a:t>
            </a:r>
          </a:p>
        </p:txBody>
      </p:sp>
      <p:sp>
        <p:nvSpPr>
          <p:cNvPr id="15" name="TextBox 14"/>
          <p:cNvSpPr txBox="1"/>
          <p:nvPr/>
        </p:nvSpPr>
        <p:spPr>
          <a:xfrm>
            <a:off x="8567928" y="5148072"/>
            <a:ext cx="2916936" cy="1005840"/>
          </a:xfrm>
          <a:prstGeom prst="rect">
            <a:avLst/>
          </a:prstGeom>
          <a:noFill/>
        </p:spPr>
        <p:txBody>
          <a:bodyPr wrap="square" anchor="t" lIns="0" rIns="0" tIns="0" bIns="0">
            <a:spAutoFit/>
          </a:bodyPr>
          <a:lstStyle/>
          <a:p>
            <a:pPr algn="l"/>
            <a:r>
              <a:rPr sz="1300" b="0" i="1">
                <a:solidFill>
                  <a:srgbClr val="141413"/>
                </a:solidFill>
                <a:latin typeface="Georgia"/>
              </a:rPr>
              <a:t>Of everything on our desk right now, is this genuinely the best check to write?</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9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292608"/>
            <a:ext cx="8686800" cy="274320"/>
          </a:xfrm>
          <a:prstGeom prst="rect">
            <a:avLst/>
          </a:prstGeom>
          <a:noFill/>
        </p:spPr>
        <p:txBody>
          <a:bodyPr wrap="square" anchor="t" lIns="0" rIns="0" tIns="0" bIns="0">
            <a:spAutoFit/>
          </a:bodyPr>
          <a:lstStyle/>
          <a:p>
            <a:r>
              <a:rPr sz="1100" b="1" i="0" spc="130">
                <a:solidFill>
                  <a:srgbClr val="C4793A"/>
                </a:solidFill>
                <a:latin typeface="Arial"/>
              </a:rPr>
              <a:t>THE DECISION   ·   SECTION 33</a:t>
            </a:r>
          </a:p>
        </p:txBody>
      </p:sp>
      <p:sp>
        <p:nvSpPr>
          <p:cNvPr id="5" name="Rounded Rectangle 4"/>
          <p:cNvSpPr/>
          <p:nvPr/>
        </p:nvSpPr>
        <p:spPr>
          <a:xfrm>
            <a:off x="10287000" y="256032"/>
            <a:ext cx="1371600" cy="310896"/>
          </a:xfrm>
          <a:prstGeom prst="roundRect">
            <a:avLst>
              <a:gd name="adj" fmla="val 40000"/>
            </a:avLst>
          </a:prstGeom>
          <a:solidFill>
            <a:srgbClr val="141413"/>
          </a:solidFill>
          <a:ln>
            <a:no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950" b="1" i="0">
                <a:solidFill>
                  <a:srgbClr val="ECEAE2"/>
                </a:solidFill>
                <a:latin typeface="Arial"/>
              </a:rPr>
              <a:t>INTERNAL / IC</a:t>
            </a:r>
          </a:p>
        </p:txBody>
      </p:sp>
      <p:sp>
        <p:nvSpPr>
          <p:cNvPr id="6" name="TextBox 5"/>
          <p:cNvSpPr txBox="1"/>
          <p:nvPr/>
        </p:nvSpPr>
        <p:spPr>
          <a:xfrm>
            <a:off x="502920" y="548640"/>
            <a:ext cx="7680960" cy="548640"/>
          </a:xfrm>
          <a:prstGeom prst="rect">
            <a:avLst/>
          </a:prstGeom>
          <a:noFill/>
        </p:spPr>
        <p:txBody>
          <a:bodyPr wrap="square" anchor="t" lIns="0" rIns="0" tIns="0" bIns="0">
            <a:spAutoFit/>
          </a:bodyPr>
          <a:lstStyle/>
          <a:p>
            <a:pPr algn="l"/>
            <a:r>
              <a:rPr sz="2600" b="1" i="0">
                <a:solidFill>
                  <a:srgbClr val="141413"/>
                </a:solidFill>
                <a:latin typeface="Georgia"/>
              </a:rPr>
              <a:t>Fund Support and Value-Add</a:t>
            </a:r>
          </a:p>
        </p:txBody>
      </p:sp>
      <p:sp>
        <p:nvSpPr>
          <p:cNvPr id="7" name="TextBox 6"/>
          <p:cNvSpPr txBox="1"/>
          <p:nvPr/>
        </p:nvSpPr>
        <p:spPr>
          <a:xfrm>
            <a:off x="521207" y="1188720"/>
            <a:ext cx="7680960" cy="457200"/>
          </a:xfrm>
          <a:prstGeom prst="rect">
            <a:avLst/>
          </a:prstGeom>
          <a:noFill/>
        </p:spPr>
        <p:txBody>
          <a:bodyPr wrap="square" anchor="t" lIns="0" rIns="0" tIns="0" bIns="0">
            <a:spAutoFit/>
          </a:bodyPr>
          <a:lstStyle/>
          <a:p>
            <a:pPr algn="l"/>
            <a:r>
              <a:rPr sz="1350" b="0" i="1">
                <a:solidFill>
                  <a:srgbClr val="5C6B4A"/>
                </a:solidFill>
                <a:latin typeface="Arial"/>
              </a:rPr>
              <a:t>What the fund actually does after the check: intros, hiring, follow-on, BD.</a:t>
            </a:r>
          </a:p>
        </p:txBody>
      </p:sp>
      <p:sp>
        <p:nvSpPr>
          <p:cNvPr id="8" name="TextBox 7"/>
          <p:cNvSpPr txBox="1"/>
          <p:nvPr/>
        </p:nvSpPr>
        <p:spPr>
          <a:xfrm>
            <a:off x="521207" y="1627632"/>
            <a:ext cx="7680960" cy="256032"/>
          </a:xfrm>
          <a:prstGeom prst="rect">
            <a:avLst/>
          </a:prstGeom>
          <a:noFill/>
        </p:spPr>
        <p:txBody>
          <a:bodyPr wrap="square" anchor="t" lIns="0" rIns="0" tIns="0" bIns="0">
            <a:spAutoFit/>
          </a:bodyPr>
          <a:lstStyle/>
          <a:p>
            <a:r>
              <a:rPr sz="950" b="1" i="0" spc="120">
                <a:solidFill>
                  <a:srgbClr val="C4793A"/>
                </a:solidFill>
                <a:latin typeface="Arial"/>
              </a:rPr>
              <a:t>HOW I'D REPRESENT IT  ·  ILLUSTRATIVE</a:t>
            </a:r>
          </a:p>
        </p:txBody>
      </p:sp>
      <p:graphicFrame>
        <p:nvGraphicFramePr>
          <p:cNvPr id="9" name="Table 8"/>
          <p:cNvGraphicFramePr>
            <a:graphicFrameLocks noGrp="1"/>
          </p:cNvGraphicFramePr>
          <p:nvPr/>
        </p:nvGraphicFramePr>
        <p:xfrm>
          <a:off x="502920" y="1901952"/>
          <a:ext cx="7680959" cy="4343400"/>
        </p:xfrm>
        <a:graphic>
          <a:graphicData uri="http://schemas.openxmlformats.org/drawingml/2006/table">
            <a:tbl>
              <a:tblPr>
                <a:tableStyleId>{5C22544A-7EE6-4342-B048-85BDC9FD1C3A}</a:tableStyleId>
              </a:tblPr>
              <a:tblGrid>
                <a:gridCol w="2283528"/>
                <a:gridCol w="5397431"/>
              </a:tblGrid>
              <a:tr h="868680">
                <a:tc>
                  <a:txBody>
                    <a:bodyPr wrap="square"/>
                    <a:lstStyle/>
                    <a:p>
                      <a:pPr algn="l"/>
                      <a:r>
                        <a:rPr sz="1050" b="1">
                          <a:solidFill>
                            <a:srgbClr val="FFFFFF"/>
                          </a:solidFill>
                          <a:latin typeface="Arial"/>
                        </a:rPr>
                        <a:t>Support area</a:t>
                      </a:r>
                    </a:p>
                  </a:txBody>
                  <a:tcPr anchor="ctr" marL="82296" marR="64008" marT="18288" marB="18288">
                    <a:solidFill>
                      <a:srgbClr val="141413"/>
                    </a:solidFill>
                  </a:tcPr>
                </a:tc>
                <a:tc>
                  <a:txBody>
                    <a:bodyPr wrap="square"/>
                    <a:lstStyle/>
                    <a:p>
                      <a:pPr algn="l"/>
                      <a:r>
                        <a:rPr sz="1050" b="1">
                          <a:solidFill>
                            <a:srgbClr val="FFFFFF"/>
                          </a:solidFill>
                          <a:latin typeface="Arial"/>
                        </a:rPr>
                        <a:t>Concrete first action (90 days)</a:t>
                      </a:r>
                    </a:p>
                  </a:txBody>
                  <a:tcPr anchor="ctr" marL="82296" marR="64008" marT="18288" marB="18288">
                    <a:solidFill>
                      <a:srgbClr val="141413"/>
                    </a:solidFill>
                  </a:tcPr>
                </a:tc>
              </a:tr>
              <a:tr h="868680">
                <a:tc>
                  <a:txBody>
                    <a:bodyPr wrap="square"/>
                    <a:lstStyle/>
                    <a:p>
                      <a:pPr algn="l"/>
                      <a:r>
                        <a:rPr sz="1050" b="0">
                          <a:solidFill>
                            <a:srgbClr val="141413"/>
                          </a:solidFill>
                          <a:latin typeface="Arial"/>
                        </a:rPr>
                        <a:t>Customer intros</a:t>
                      </a:r>
                    </a:p>
                  </a:txBody>
                  <a:tcPr anchor="ctr" marL="82296" marR="64008" marT="18288" marB="18288">
                    <a:solidFill>
                      <a:srgbClr val="FFFFFF"/>
                    </a:solidFill>
                  </a:tcPr>
                </a:tc>
                <a:tc>
                  <a:txBody>
                    <a:bodyPr wrap="square"/>
                    <a:lstStyle/>
                    <a:p>
                      <a:pPr algn="l"/>
                      <a:r>
                        <a:rPr sz="1050" b="0">
                          <a:solidFill>
                            <a:srgbClr val="141413"/>
                          </a:solidFill>
                          <a:latin typeface="Arial"/>
                        </a:rPr>
                        <a:t>3 warm intros to named enterprise buyers</a:t>
                      </a:r>
                    </a:p>
                  </a:txBody>
                  <a:tcPr anchor="ctr" marL="82296" marR="64008" marT="18288" marB="18288">
                    <a:solidFill>
                      <a:srgbClr val="FFFFFF"/>
                    </a:solidFill>
                  </a:tcPr>
                </a:tc>
              </a:tr>
              <a:tr h="868680">
                <a:tc>
                  <a:txBody>
                    <a:bodyPr wrap="square"/>
                    <a:lstStyle/>
                    <a:p>
                      <a:pPr algn="l"/>
                      <a:r>
                        <a:rPr sz="1050" b="0">
                          <a:solidFill>
                            <a:srgbClr val="141413"/>
                          </a:solidFill>
                          <a:latin typeface="Arial"/>
                        </a:rPr>
                        <a:t>Hiring</a:t>
                      </a:r>
                    </a:p>
                  </a:txBody>
                  <a:tcPr anchor="ctr" marL="82296" marR="64008" marT="18288" marB="18288">
                    <a:solidFill>
                      <a:srgbClr val="F4F2EC"/>
                    </a:solidFill>
                  </a:tcPr>
                </a:tc>
                <a:tc>
                  <a:txBody>
                    <a:bodyPr wrap="square"/>
                    <a:lstStyle/>
                    <a:p>
                      <a:pPr algn="l"/>
                      <a:r>
                        <a:rPr sz="1050" b="0">
                          <a:solidFill>
                            <a:srgbClr val="141413"/>
                          </a:solidFill>
                          <a:latin typeface="Arial"/>
                        </a:rPr>
                        <a:t>Pipeline for the next 2 GTM hires</a:t>
                      </a:r>
                    </a:p>
                  </a:txBody>
                  <a:tcPr anchor="ctr" marL="82296" marR="64008" marT="18288" marB="18288">
                    <a:solidFill>
                      <a:srgbClr val="F4F2EC"/>
                    </a:solidFill>
                  </a:tcPr>
                </a:tc>
              </a:tr>
              <a:tr h="868680">
                <a:tc>
                  <a:txBody>
                    <a:bodyPr wrap="square"/>
                    <a:lstStyle/>
                    <a:p>
                      <a:pPr algn="l"/>
                      <a:r>
                        <a:rPr sz="1050" b="0">
                          <a:solidFill>
                            <a:srgbClr val="141413"/>
                          </a:solidFill>
                          <a:latin typeface="Arial"/>
                        </a:rPr>
                        <a:t>Follow-on</a:t>
                      </a:r>
                    </a:p>
                  </a:txBody>
                  <a:tcPr anchor="ctr" marL="82296" marR="64008" marT="18288" marB="18288">
                    <a:solidFill>
                      <a:srgbClr val="FFFFFF"/>
                    </a:solidFill>
                  </a:tcPr>
                </a:tc>
                <a:tc>
                  <a:txBody>
                    <a:bodyPr wrap="square"/>
                    <a:lstStyle/>
                    <a:p>
                      <a:pPr algn="l"/>
                      <a:r>
                        <a:rPr sz="1050" b="0">
                          <a:solidFill>
                            <a:srgbClr val="141413"/>
                          </a:solidFill>
                          <a:latin typeface="Arial"/>
                        </a:rPr>
                        <a:t>Line up 2 later-stage funds now</a:t>
                      </a:r>
                    </a:p>
                  </a:txBody>
                  <a:tcPr anchor="ctr" marL="82296" marR="64008" marT="18288" marB="18288">
                    <a:solidFill>
                      <a:srgbClr val="FFFFFF"/>
                    </a:solidFill>
                  </a:tcPr>
                </a:tc>
              </a:tr>
              <a:tr h="868680">
                <a:tc>
                  <a:txBody>
                    <a:bodyPr wrap="square"/>
                    <a:lstStyle/>
                    <a:p>
                      <a:pPr algn="l"/>
                      <a:r>
                        <a:rPr sz="1050" b="0">
                          <a:solidFill>
                            <a:srgbClr val="141413"/>
                          </a:solidFill>
                          <a:latin typeface="Arial"/>
                        </a:rPr>
                        <a:t>BD</a:t>
                      </a:r>
                    </a:p>
                  </a:txBody>
                  <a:tcPr anchor="ctr" marL="82296" marR="64008" marT="18288" marB="18288">
                    <a:solidFill>
                      <a:srgbClr val="F4F2EC"/>
                    </a:solidFill>
                  </a:tcPr>
                </a:tc>
                <a:tc>
                  <a:txBody>
                    <a:bodyPr wrap="square"/>
                    <a:lstStyle/>
                    <a:p>
                      <a:pPr algn="l"/>
                      <a:r>
                        <a:rPr sz="1050" b="0">
                          <a:solidFill>
                            <a:srgbClr val="141413"/>
                          </a:solidFill>
                          <a:latin typeface="Arial"/>
                        </a:rPr>
                        <a:t>Partnership intro to a distribution channel</a:t>
                      </a:r>
                    </a:p>
                  </a:txBody>
                  <a:tcPr anchor="ctr" marL="82296" marR="64008" marT="18288" marB="18288">
                    <a:solidFill>
                      <a:srgbClr val="F4F2EC"/>
                    </a:solidFill>
                  </a:tcPr>
                </a:tc>
              </a:tr>
            </a:tbl>
          </a:graphicData>
        </a:graphic>
      </p:graphicFrame>
      <p:sp>
        <p:nvSpPr>
          <p:cNvPr id="10" name="Rounded Rectangle 9"/>
          <p:cNvSpPr/>
          <p:nvPr/>
        </p:nvSpPr>
        <p:spPr>
          <a:xfrm>
            <a:off x="8366760" y="1901952"/>
            <a:ext cx="3319272" cy="4343400"/>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8567928" y="2084832"/>
            <a:ext cx="2916936" cy="256032"/>
          </a:xfrm>
          <a:prstGeom prst="rect">
            <a:avLst/>
          </a:prstGeom>
          <a:noFill/>
        </p:spPr>
        <p:txBody>
          <a:bodyPr wrap="square" anchor="t" lIns="0" rIns="0" tIns="0" bIns="0">
            <a:spAutoFit/>
          </a:bodyPr>
          <a:lstStyle/>
          <a:p>
            <a:r>
              <a:rPr sz="1050" b="1" i="0" spc="120">
                <a:solidFill>
                  <a:srgbClr val="5C6B4A"/>
                </a:solidFill>
                <a:latin typeface="Arial"/>
              </a:rPr>
              <a:t>WHAT I LOOK FOR</a:t>
            </a:r>
          </a:p>
        </p:txBody>
      </p:sp>
      <p:sp>
        <p:nvSpPr>
          <p:cNvPr id="12" name="TextBox 11"/>
          <p:cNvSpPr txBox="1"/>
          <p:nvPr/>
        </p:nvSpPr>
        <p:spPr>
          <a:xfrm>
            <a:off x="8567928" y="2377440"/>
            <a:ext cx="2916936" cy="2377440"/>
          </a:xfrm>
          <a:prstGeom prst="rect">
            <a:avLst/>
          </a:prstGeom>
          <a:noFill/>
        </p:spPr>
        <p:txBody>
          <a:bodyPr wrap="square" anchor="t" lIns="0" rIns="0" tIns="0" bIns="0">
            <a:spAutoFit/>
          </a:bodyPr>
          <a:lstStyle/>
          <a:p>
            <a:pPr>
              <a:spcAft>
                <a:spcPts val="700"/>
              </a:spcAft>
            </a:pPr>
            <a:r>
              <a:rPr sz="1150" b="1" i="0">
                <a:solidFill>
                  <a:srgbClr val="C4793A"/>
                </a:solidFill>
                <a:latin typeface="Arial"/>
              </a:rPr>
              <a:t>•  </a:t>
            </a:r>
            <a:r>
              <a:rPr sz="1200" b="0" i="0">
                <a:solidFill>
                  <a:srgbClr val="4A4A47"/>
                </a:solidFill>
                <a:latin typeface="Arial"/>
              </a:rPr>
              <a:t>The specific ways the fund can move the needle: customer intros, hiring, follow-on capital, business development.</a:t>
            </a:r>
          </a:p>
          <a:p>
            <a:pPr>
              <a:spcAft>
                <a:spcPts val="700"/>
              </a:spcAft>
            </a:pPr>
            <a:r>
              <a:rPr sz="1150" b="1" i="0">
                <a:solidFill>
                  <a:srgbClr val="C4793A"/>
                </a:solidFill>
                <a:latin typeface="Arial"/>
              </a:rPr>
              <a:t>•  </a:t>
            </a:r>
            <a:r>
              <a:rPr sz="1200" b="0" i="0">
                <a:solidFill>
                  <a:srgbClr val="4A4A47"/>
                </a:solidFill>
                <a:latin typeface="Arial"/>
              </a:rPr>
              <a:t>Whether we have real, relevant relationships, not generic promises.</a:t>
            </a:r>
          </a:p>
          <a:p>
            <a:pPr>
              <a:spcAft>
                <a:spcPts val="700"/>
              </a:spcAft>
            </a:pPr>
            <a:r>
              <a:rPr sz="1150" b="1" i="0">
                <a:solidFill>
                  <a:srgbClr val="C4793A"/>
                </a:solidFill>
                <a:latin typeface="Arial"/>
              </a:rPr>
              <a:t>•  </a:t>
            </a:r>
            <a:r>
              <a:rPr sz="1200" b="0" i="0">
                <a:solidFill>
                  <a:srgbClr val="4A4A47"/>
                </a:solidFill>
                <a:latin typeface="Arial"/>
              </a:rPr>
              <a:t>The concrete first action items we would take in the first ninety days.</a:t>
            </a:r>
          </a:p>
        </p:txBody>
      </p:sp>
      <p:sp>
        <p:nvSpPr>
          <p:cNvPr id="13" name="Rectangle 12"/>
          <p:cNvSpPr/>
          <p:nvPr/>
        </p:nvSpPr>
        <p:spPr>
          <a:xfrm>
            <a:off x="8567928" y="4672584"/>
            <a:ext cx="2916936" cy="18288"/>
          </a:xfrm>
          <a:prstGeom prst="rect">
            <a:avLst/>
          </a:prstGeom>
          <a:solidFill>
            <a:srgbClr val="D5D2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8567928" y="4828032"/>
            <a:ext cx="2916936" cy="256032"/>
          </a:xfrm>
          <a:prstGeom prst="rect">
            <a:avLst/>
          </a:prstGeom>
          <a:noFill/>
        </p:spPr>
        <p:txBody>
          <a:bodyPr wrap="square" anchor="t" lIns="0" rIns="0" tIns="0" bIns="0">
            <a:spAutoFit/>
          </a:bodyPr>
          <a:lstStyle/>
          <a:p>
            <a:r>
              <a:rPr sz="1050" b="1" i="0" spc="120">
                <a:solidFill>
                  <a:srgbClr val="C4793A"/>
                </a:solidFill>
                <a:latin typeface="Arial"/>
              </a:rPr>
              <a:t>THE QUESTION IN MY HEAD</a:t>
            </a:r>
          </a:p>
        </p:txBody>
      </p:sp>
      <p:sp>
        <p:nvSpPr>
          <p:cNvPr id="15" name="TextBox 14"/>
          <p:cNvSpPr txBox="1"/>
          <p:nvPr/>
        </p:nvSpPr>
        <p:spPr>
          <a:xfrm>
            <a:off x="8567928" y="5148072"/>
            <a:ext cx="2916936" cy="1005840"/>
          </a:xfrm>
          <a:prstGeom prst="rect">
            <a:avLst/>
          </a:prstGeom>
          <a:noFill/>
        </p:spPr>
        <p:txBody>
          <a:bodyPr wrap="square" anchor="t" lIns="0" rIns="0" tIns="0" bIns="0">
            <a:spAutoFit/>
          </a:bodyPr>
          <a:lstStyle/>
          <a:p>
            <a:pPr algn="l"/>
            <a:r>
              <a:rPr sz="1300" b="0" i="1">
                <a:solidFill>
                  <a:srgbClr val="141413"/>
                </a:solidFill>
                <a:latin typeface="Georgia"/>
              </a:rPr>
              <a:t>What can we actually do for this company that another fund cannot?</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9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292608"/>
            <a:ext cx="8686800" cy="274320"/>
          </a:xfrm>
          <a:prstGeom prst="rect">
            <a:avLst/>
          </a:prstGeom>
          <a:noFill/>
        </p:spPr>
        <p:txBody>
          <a:bodyPr wrap="square" anchor="t" lIns="0" rIns="0" tIns="0" bIns="0">
            <a:spAutoFit/>
          </a:bodyPr>
          <a:lstStyle/>
          <a:p>
            <a:r>
              <a:rPr sz="1100" b="1" i="0" spc="130">
                <a:solidFill>
                  <a:srgbClr val="C4793A"/>
                </a:solidFill>
                <a:latin typeface="Arial"/>
              </a:rPr>
              <a:t>THE DECISION   ·   SECTION 34</a:t>
            </a:r>
          </a:p>
        </p:txBody>
      </p:sp>
      <p:sp>
        <p:nvSpPr>
          <p:cNvPr id="5" name="Rounded Rectangle 4"/>
          <p:cNvSpPr/>
          <p:nvPr/>
        </p:nvSpPr>
        <p:spPr>
          <a:xfrm>
            <a:off x="10287000" y="256032"/>
            <a:ext cx="1371600" cy="310896"/>
          </a:xfrm>
          <a:prstGeom prst="roundRect">
            <a:avLst>
              <a:gd name="adj" fmla="val 40000"/>
            </a:avLst>
          </a:prstGeom>
          <a:solidFill>
            <a:srgbClr val="141413"/>
          </a:solidFill>
          <a:ln>
            <a:no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950" b="1" i="0">
                <a:solidFill>
                  <a:srgbClr val="ECEAE2"/>
                </a:solidFill>
                <a:latin typeface="Arial"/>
              </a:rPr>
              <a:t>INTERNAL / IC</a:t>
            </a:r>
          </a:p>
        </p:txBody>
      </p:sp>
      <p:sp>
        <p:nvSpPr>
          <p:cNvPr id="6" name="TextBox 5"/>
          <p:cNvSpPr txBox="1"/>
          <p:nvPr/>
        </p:nvSpPr>
        <p:spPr>
          <a:xfrm>
            <a:off x="502920" y="548640"/>
            <a:ext cx="7680960" cy="548640"/>
          </a:xfrm>
          <a:prstGeom prst="rect">
            <a:avLst/>
          </a:prstGeom>
          <a:noFill/>
        </p:spPr>
        <p:txBody>
          <a:bodyPr wrap="square" anchor="t" lIns="0" rIns="0" tIns="0" bIns="0">
            <a:spAutoFit/>
          </a:bodyPr>
          <a:lstStyle/>
          <a:p>
            <a:pPr algn="l"/>
            <a:r>
              <a:rPr sz="2600" b="1" i="0">
                <a:solidFill>
                  <a:srgbClr val="141413"/>
                </a:solidFill>
                <a:latin typeface="Georgia"/>
              </a:rPr>
              <a:t>Diligence Checklist</a:t>
            </a:r>
          </a:p>
        </p:txBody>
      </p:sp>
      <p:sp>
        <p:nvSpPr>
          <p:cNvPr id="7" name="TextBox 6"/>
          <p:cNvSpPr txBox="1"/>
          <p:nvPr/>
        </p:nvSpPr>
        <p:spPr>
          <a:xfrm>
            <a:off x="521207" y="1188720"/>
            <a:ext cx="7680960" cy="457200"/>
          </a:xfrm>
          <a:prstGeom prst="rect">
            <a:avLst/>
          </a:prstGeom>
          <a:noFill/>
        </p:spPr>
        <p:txBody>
          <a:bodyPr wrap="square" anchor="t" lIns="0" rIns="0" tIns="0" bIns="0">
            <a:spAutoFit/>
          </a:bodyPr>
          <a:lstStyle/>
          <a:p>
            <a:pPr algn="l"/>
            <a:r>
              <a:rPr sz="1350" b="0" i="1">
                <a:solidFill>
                  <a:srgbClr val="5C6B4A"/>
                </a:solidFill>
                <a:latin typeface="Arial"/>
              </a:rPr>
              <a:t>The paper trail: everything requested, received, and still outstanding.</a:t>
            </a:r>
          </a:p>
        </p:txBody>
      </p:sp>
      <p:sp>
        <p:nvSpPr>
          <p:cNvPr id="8" name="TextBox 7"/>
          <p:cNvSpPr txBox="1"/>
          <p:nvPr/>
        </p:nvSpPr>
        <p:spPr>
          <a:xfrm>
            <a:off x="521207" y="1627632"/>
            <a:ext cx="7680960" cy="256032"/>
          </a:xfrm>
          <a:prstGeom prst="rect">
            <a:avLst/>
          </a:prstGeom>
          <a:noFill/>
        </p:spPr>
        <p:txBody>
          <a:bodyPr wrap="square" anchor="t" lIns="0" rIns="0" tIns="0" bIns="0">
            <a:spAutoFit/>
          </a:bodyPr>
          <a:lstStyle/>
          <a:p>
            <a:r>
              <a:rPr sz="950" b="1" i="0" spc="120">
                <a:solidFill>
                  <a:srgbClr val="C4793A"/>
                </a:solidFill>
                <a:latin typeface="Arial"/>
              </a:rPr>
              <a:t>HOW I'D REPRESENT IT  ·  ILLUSTRATIVE</a:t>
            </a:r>
          </a:p>
        </p:txBody>
      </p:sp>
      <p:sp>
        <p:nvSpPr>
          <p:cNvPr id="9" name="TextBox 8"/>
          <p:cNvSpPr txBox="1"/>
          <p:nvPr/>
        </p:nvSpPr>
        <p:spPr>
          <a:xfrm>
            <a:off x="502920" y="1901952"/>
            <a:ext cx="320040" cy="457200"/>
          </a:xfrm>
          <a:prstGeom prst="rect">
            <a:avLst/>
          </a:prstGeom>
          <a:noFill/>
        </p:spPr>
        <p:txBody>
          <a:bodyPr wrap="square" anchor="ctr" lIns="0" rIns="0" tIns="0" bIns="0">
            <a:spAutoFit/>
          </a:bodyPr>
          <a:lstStyle/>
          <a:p>
            <a:pPr algn="ctr"/>
            <a:r>
              <a:rPr sz="1300" b="1" i="0">
                <a:solidFill>
                  <a:srgbClr val="5C6B4A"/>
                </a:solidFill>
                <a:latin typeface="Arial"/>
              </a:rPr>
              <a:t>✓</a:t>
            </a:r>
          </a:p>
        </p:txBody>
      </p:sp>
      <p:sp>
        <p:nvSpPr>
          <p:cNvPr id="10" name="TextBox 9"/>
          <p:cNvSpPr txBox="1"/>
          <p:nvPr/>
        </p:nvSpPr>
        <p:spPr>
          <a:xfrm>
            <a:off x="868680" y="1901952"/>
            <a:ext cx="3246120" cy="457200"/>
          </a:xfrm>
          <a:prstGeom prst="rect">
            <a:avLst/>
          </a:prstGeom>
          <a:noFill/>
        </p:spPr>
        <p:txBody>
          <a:bodyPr wrap="square" anchor="ctr" lIns="0" rIns="0" tIns="0" bIns="0">
            <a:spAutoFit/>
          </a:bodyPr>
          <a:lstStyle/>
          <a:p>
            <a:pPr algn="l"/>
            <a:r>
              <a:rPr sz="1150" b="0" i="0">
                <a:solidFill>
                  <a:srgbClr val="141413"/>
                </a:solidFill>
                <a:latin typeface="Arial"/>
              </a:rPr>
              <a:t>Corporate + charter docs</a:t>
            </a:r>
          </a:p>
        </p:txBody>
      </p:sp>
      <p:sp>
        <p:nvSpPr>
          <p:cNvPr id="11" name="TextBox 10"/>
          <p:cNvSpPr txBox="1"/>
          <p:nvPr/>
        </p:nvSpPr>
        <p:spPr>
          <a:xfrm>
            <a:off x="502920" y="2359152"/>
            <a:ext cx="320040" cy="457200"/>
          </a:xfrm>
          <a:prstGeom prst="rect">
            <a:avLst/>
          </a:prstGeom>
          <a:noFill/>
        </p:spPr>
        <p:txBody>
          <a:bodyPr wrap="square" anchor="ctr" lIns="0" rIns="0" tIns="0" bIns="0">
            <a:spAutoFit/>
          </a:bodyPr>
          <a:lstStyle/>
          <a:p>
            <a:pPr algn="ctr"/>
            <a:r>
              <a:rPr sz="1300" b="1" i="0">
                <a:solidFill>
                  <a:srgbClr val="5C6B4A"/>
                </a:solidFill>
                <a:latin typeface="Arial"/>
              </a:rPr>
              <a:t>✓</a:t>
            </a:r>
          </a:p>
        </p:txBody>
      </p:sp>
      <p:sp>
        <p:nvSpPr>
          <p:cNvPr id="12" name="TextBox 11"/>
          <p:cNvSpPr txBox="1"/>
          <p:nvPr/>
        </p:nvSpPr>
        <p:spPr>
          <a:xfrm>
            <a:off x="868680" y="2359152"/>
            <a:ext cx="3246120" cy="457200"/>
          </a:xfrm>
          <a:prstGeom prst="rect">
            <a:avLst/>
          </a:prstGeom>
          <a:noFill/>
        </p:spPr>
        <p:txBody>
          <a:bodyPr wrap="square" anchor="ctr" lIns="0" rIns="0" tIns="0" bIns="0">
            <a:spAutoFit/>
          </a:bodyPr>
          <a:lstStyle/>
          <a:p>
            <a:pPr algn="l"/>
            <a:r>
              <a:rPr sz="1150" b="0" i="0">
                <a:solidFill>
                  <a:srgbClr val="141413"/>
                </a:solidFill>
                <a:latin typeface="Arial"/>
              </a:rPr>
              <a:t>Cap table + option ledger</a:t>
            </a:r>
          </a:p>
        </p:txBody>
      </p:sp>
      <p:sp>
        <p:nvSpPr>
          <p:cNvPr id="13" name="TextBox 12"/>
          <p:cNvSpPr txBox="1"/>
          <p:nvPr/>
        </p:nvSpPr>
        <p:spPr>
          <a:xfrm>
            <a:off x="502920" y="2816352"/>
            <a:ext cx="320040" cy="457200"/>
          </a:xfrm>
          <a:prstGeom prst="rect">
            <a:avLst/>
          </a:prstGeom>
          <a:noFill/>
        </p:spPr>
        <p:txBody>
          <a:bodyPr wrap="square" anchor="ctr" lIns="0" rIns="0" tIns="0" bIns="0">
            <a:spAutoFit/>
          </a:bodyPr>
          <a:lstStyle/>
          <a:p>
            <a:pPr algn="ctr"/>
            <a:r>
              <a:rPr sz="1300" b="1" i="0">
                <a:solidFill>
                  <a:srgbClr val="5C6B4A"/>
                </a:solidFill>
                <a:latin typeface="Arial"/>
              </a:rPr>
              <a:t>✓</a:t>
            </a:r>
          </a:p>
        </p:txBody>
      </p:sp>
      <p:sp>
        <p:nvSpPr>
          <p:cNvPr id="14" name="TextBox 13"/>
          <p:cNvSpPr txBox="1"/>
          <p:nvPr/>
        </p:nvSpPr>
        <p:spPr>
          <a:xfrm>
            <a:off x="868680" y="2816352"/>
            <a:ext cx="3246120" cy="457200"/>
          </a:xfrm>
          <a:prstGeom prst="rect">
            <a:avLst/>
          </a:prstGeom>
          <a:noFill/>
        </p:spPr>
        <p:txBody>
          <a:bodyPr wrap="square" anchor="ctr" lIns="0" rIns="0" tIns="0" bIns="0">
            <a:spAutoFit/>
          </a:bodyPr>
          <a:lstStyle/>
          <a:p>
            <a:pPr algn="l"/>
            <a:r>
              <a:rPr sz="1150" b="0" i="0">
                <a:solidFill>
                  <a:srgbClr val="141413"/>
                </a:solidFill>
                <a:latin typeface="Arial"/>
              </a:rPr>
              <a:t>Financials + model</a:t>
            </a:r>
          </a:p>
        </p:txBody>
      </p:sp>
      <p:sp>
        <p:nvSpPr>
          <p:cNvPr id="15" name="TextBox 14"/>
          <p:cNvSpPr txBox="1"/>
          <p:nvPr/>
        </p:nvSpPr>
        <p:spPr>
          <a:xfrm>
            <a:off x="502920" y="3273552"/>
            <a:ext cx="320040" cy="457200"/>
          </a:xfrm>
          <a:prstGeom prst="rect">
            <a:avLst/>
          </a:prstGeom>
          <a:noFill/>
        </p:spPr>
        <p:txBody>
          <a:bodyPr wrap="square" anchor="ctr" lIns="0" rIns="0" tIns="0" bIns="0">
            <a:spAutoFit/>
          </a:bodyPr>
          <a:lstStyle/>
          <a:p>
            <a:pPr algn="ctr"/>
            <a:r>
              <a:rPr sz="1300" b="1" i="0">
                <a:solidFill>
                  <a:srgbClr val="5C6B4A"/>
                </a:solidFill>
                <a:latin typeface="Arial"/>
              </a:rPr>
              <a:t>✓</a:t>
            </a:r>
          </a:p>
        </p:txBody>
      </p:sp>
      <p:sp>
        <p:nvSpPr>
          <p:cNvPr id="16" name="TextBox 15"/>
          <p:cNvSpPr txBox="1"/>
          <p:nvPr/>
        </p:nvSpPr>
        <p:spPr>
          <a:xfrm>
            <a:off x="868680" y="3273552"/>
            <a:ext cx="3246120" cy="457200"/>
          </a:xfrm>
          <a:prstGeom prst="rect">
            <a:avLst/>
          </a:prstGeom>
          <a:noFill/>
        </p:spPr>
        <p:txBody>
          <a:bodyPr wrap="square" anchor="ctr" lIns="0" rIns="0" tIns="0" bIns="0">
            <a:spAutoFit/>
          </a:bodyPr>
          <a:lstStyle/>
          <a:p>
            <a:pPr algn="l"/>
            <a:r>
              <a:rPr sz="1150" b="0" i="0">
                <a:solidFill>
                  <a:srgbClr val="141413"/>
                </a:solidFill>
                <a:latin typeface="Arial"/>
              </a:rPr>
              <a:t>Customer contracts</a:t>
            </a:r>
          </a:p>
        </p:txBody>
      </p:sp>
      <p:sp>
        <p:nvSpPr>
          <p:cNvPr id="17" name="TextBox 16"/>
          <p:cNvSpPr txBox="1"/>
          <p:nvPr/>
        </p:nvSpPr>
        <p:spPr>
          <a:xfrm>
            <a:off x="4526280" y="1901952"/>
            <a:ext cx="320040" cy="457200"/>
          </a:xfrm>
          <a:prstGeom prst="rect">
            <a:avLst/>
          </a:prstGeom>
          <a:noFill/>
        </p:spPr>
        <p:txBody>
          <a:bodyPr wrap="square" anchor="ctr" lIns="0" rIns="0" tIns="0" bIns="0">
            <a:spAutoFit/>
          </a:bodyPr>
          <a:lstStyle/>
          <a:p>
            <a:pPr algn="ctr"/>
            <a:r>
              <a:rPr sz="1300" b="1" i="0">
                <a:solidFill>
                  <a:srgbClr val="B9B7AE"/>
                </a:solidFill>
                <a:latin typeface="Arial"/>
              </a:rPr>
              <a:t>○</a:t>
            </a:r>
          </a:p>
        </p:txBody>
      </p:sp>
      <p:sp>
        <p:nvSpPr>
          <p:cNvPr id="18" name="TextBox 17"/>
          <p:cNvSpPr txBox="1"/>
          <p:nvPr/>
        </p:nvSpPr>
        <p:spPr>
          <a:xfrm>
            <a:off x="4892040" y="1901952"/>
            <a:ext cx="3246120" cy="457200"/>
          </a:xfrm>
          <a:prstGeom prst="rect">
            <a:avLst/>
          </a:prstGeom>
          <a:noFill/>
        </p:spPr>
        <p:txBody>
          <a:bodyPr wrap="square" anchor="ctr" lIns="0" rIns="0" tIns="0" bIns="0">
            <a:spAutoFit/>
          </a:bodyPr>
          <a:lstStyle/>
          <a:p>
            <a:pPr algn="l"/>
            <a:r>
              <a:rPr sz="1150" b="0" i="0">
                <a:solidFill>
                  <a:srgbClr val="4A4A47"/>
                </a:solidFill>
                <a:latin typeface="Arial"/>
              </a:rPr>
              <a:t>IP assignments</a:t>
            </a:r>
          </a:p>
        </p:txBody>
      </p:sp>
      <p:sp>
        <p:nvSpPr>
          <p:cNvPr id="19" name="TextBox 18"/>
          <p:cNvSpPr txBox="1"/>
          <p:nvPr/>
        </p:nvSpPr>
        <p:spPr>
          <a:xfrm>
            <a:off x="4526280" y="2359152"/>
            <a:ext cx="320040" cy="457200"/>
          </a:xfrm>
          <a:prstGeom prst="rect">
            <a:avLst/>
          </a:prstGeom>
          <a:noFill/>
        </p:spPr>
        <p:txBody>
          <a:bodyPr wrap="square" anchor="ctr" lIns="0" rIns="0" tIns="0" bIns="0">
            <a:spAutoFit/>
          </a:bodyPr>
          <a:lstStyle/>
          <a:p>
            <a:pPr algn="ctr"/>
            <a:r>
              <a:rPr sz="1300" b="1" i="0">
                <a:solidFill>
                  <a:srgbClr val="5C6B4A"/>
                </a:solidFill>
                <a:latin typeface="Arial"/>
              </a:rPr>
              <a:t>✓</a:t>
            </a:r>
          </a:p>
        </p:txBody>
      </p:sp>
      <p:sp>
        <p:nvSpPr>
          <p:cNvPr id="20" name="TextBox 19"/>
          <p:cNvSpPr txBox="1"/>
          <p:nvPr/>
        </p:nvSpPr>
        <p:spPr>
          <a:xfrm>
            <a:off x="4892040" y="2359152"/>
            <a:ext cx="3246120" cy="457200"/>
          </a:xfrm>
          <a:prstGeom prst="rect">
            <a:avLst/>
          </a:prstGeom>
          <a:noFill/>
        </p:spPr>
        <p:txBody>
          <a:bodyPr wrap="square" anchor="ctr" lIns="0" rIns="0" tIns="0" bIns="0">
            <a:spAutoFit/>
          </a:bodyPr>
          <a:lstStyle/>
          <a:p>
            <a:pPr algn="l"/>
            <a:r>
              <a:rPr sz="1150" b="0" i="0">
                <a:solidFill>
                  <a:srgbClr val="141413"/>
                </a:solidFill>
                <a:latin typeface="Arial"/>
              </a:rPr>
              <a:t>Key employee agreements</a:t>
            </a:r>
          </a:p>
        </p:txBody>
      </p:sp>
      <p:sp>
        <p:nvSpPr>
          <p:cNvPr id="21" name="TextBox 20"/>
          <p:cNvSpPr txBox="1"/>
          <p:nvPr/>
        </p:nvSpPr>
        <p:spPr>
          <a:xfrm>
            <a:off x="4526280" y="2816352"/>
            <a:ext cx="320040" cy="457200"/>
          </a:xfrm>
          <a:prstGeom prst="rect">
            <a:avLst/>
          </a:prstGeom>
          <a:noFill/>
        </p:spPr>
        <p:txBody>
          <a:bodyPr wrap="square" anchor="ctr" lIns="0" rIns="0" tIns="0" bIns="0">
            <a:spAutoFit/>
          </a:bodyPr>
          <a:lstStyle/>
          <a:p>
            <a:pPr algn="ctr"/>
            <a:r>
              <a:rPr sz="1300" b="1" i="0">
                <a:solidFill>
                  <a:srgbClr val="B9B7AE"/>
                </a:solidFill>
                <a:latin typeface="Arial"/>
              </a:rPr>
              <a:t>○</a:t>
            </a:r>
          </a:p>
        </p:txBody>
      </p:sp>
      <p:sp>
        <p:nvSpPr>
          <p:cNvPr id="22" name="TextBox 21"/>
          <p:cNvSpPr txBox="1"/>
          <p:nvPr/>
        </p:nvSpPr>
        <p:spPr>
          <a:xfrm>
            <a:off x="4892040" y="2816352"/>
            <a:ext cx="3246120" cy="457200"/>
          </a:xfrm>
          <a:prstGeom prst="rect">
            <a:avLst/>
          </a:prstGeom>
          <a:noFill/>
        </p:spPr>
        <p:txBody>
          <a:bodyPr wrap="square" anchor="ctr" lIns="0" rIns="0" tIns="0" bIns="0">
            <a:spAutoFit/>
          </a:bodyPr>
          <a:lstStyle/>
          <a:p>
            <a:pPr algn="l"/>
            <a:r>
              <a:rPr sz="1150" b="0" i="0">
                <a:solidFill>
                  <a:srgbClr val="4A4A47"/>
                </a:solidFill>
                <a:latin typeface="Arial"/>
              </a:rPr>
              <a:t>Security review</a:t>
            </a:r>
          </a:p>
        </p:txBody>
      </p:sp>
      <p:sp>
        <p:nvSpPr>
          <p:cNvPr id="23" name="TextBox 22"/>
          <p:cNvSpPr txBox="1"/>
          <p:nvPr/>
        </p:nvSpPr>
        <p:spPr>
          <a:xfrm>
            <a:off x="4526280" y="3273552"/>
            <a:ext cx="320040" cy="457200"/>
          </a:xfrm>
          <a:prstGeom prst="rect">
            <a:avLst/>
          </a:prstGeom>
          <a:noFill/>
        </p:spPr>
        <p:txBody>
          <a:bodyPr wrap="square" anchor="ctr" lIns="0" rIns="0" tIns="0" bIns="0">
            <a:spAutoFit/>
          </a:bodyPr>
          <a:lstStyle/>
          <a:p>
            <a:pPr algn="ctr"/>
            <a:r>
              <a:rPr sz="1300" b="1" i="0">
                <a:solidFill>
                  <a:srgbClr val="5C6B4A"/>
                </a:solidFill>
                <a:latin typeface="Arial"/>
              </a:rPr>
              <a:t>✓</a:t>
            </a:r>
          </a:p>
        </p:txBody>
      </p:sp>
      <p:sp>
        <p:nvSpPr>
          <p:cNvPr id="24" name="TextBox 23"/>
          <p:cNvSpPr txBox="1"/>
          <p:nvPr/>
        </p:nvSpPr>
        <p:spPr>
          <a:xfrm>
            <a:off x="4892040" y="3273552"/>
            <a:ext cx="3246120" cy="457200"/>
          </a:xfrm>
          <a:prstGeom prst="rect">
            <a:avLst/>
          </a:prstGeom>
          <a:noFill/>
        </p:spPr>
        <p:txBody>
          <a:bodyPr wrap="square" anchor="ctr" lIns="0" rIns="0" tIns="0" bIns="0">
            <a:spAutoFit/>
          </a:bodyPr>
          <a:lstStyle/>
          <a:p>
            <a:pPr algn="l"/>
            <a:r>
              <a:rPr sz="1150" b="0" i="0">
                <a:solidFill>
                  <a:srgbClr val="141413"/>
                </a:solidFill>
                <a:latin typeface="Arial"/>
              </a:rPr>
              <a:t>Reference calls</a:t>
            </a:r>
          </a:p>
        </p:txBody>
      </p:sp>
      <p:sp>
        <p:nvSpPr>
          <p:cNvPr id="25" name="Rounded Rectangle 24"/>
          <p:cNvSpPr/>
          <p:nvPr/>
        </p:nvSpPr>
        <p:spPr>
          <a:xfrm>
            <a:off x="8366760" y="1901952"/>
            <a:ext cx="3319272" cy="4343400"/>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8567928" y="2084832"/>
            <a:ext cx="2916936" cy="256032"/>
          </a:xfrm>
          <a:prstGeom prst="rect">
            <a:avLst/>
          </a:prstGeom>
          <a:noFill/>
        </p:spPr>
        <p:txBody>
          <a:bodyPr wrap="square" anchor="t" lIns="0" rIns="0" tIns="0" bIns="0">
            <a:spAutoFit/>
          </a:bodyPr>
          <a:lstStyle/>
          <a:p>
            <a:r>
              <a:rPr sz="1050" b="1" i="0" spc="120">
                <a:solidFill>
                  <a:srgbClr val="5C6B4A"/>
                </a:solidFill>
                <a:latin typeface="Arial"/>
              </a:rPr>
              <a:t>WHAT I LOOK FOR</a:t>
            </a:r>
          </a:p>
        </p:txBody>
      </p:sp>
      <p:sp>
        <p:nvSpPr>
          <p:cNvPr id="27" name="TextBox 26"/>
          <p:cNvSpPr txBox="1"/>
          <p:nvPr/>
        </p:nvSpPr>
        <p:spPr>
          <a:xfrm>
            <a:off x="8567928" y="2377440"/>
            <a:ext cx="2916936" cy="2377440"/>
          </a:xfrm>
          <a:prstGeom prst="rect">
            <a:avLst/>
          </a:prstGeom>
          <a:noFill/>
        </p:spPr>
        <p:txBody>
          <a:bodyPr wrap="square" anchor="t" lIns="0" rIns="0" tIns="0" bIns="0">
            <a:spAutoFit/>
          </a:bodyPr>
          <a:lstStyle/>
          <a:p>
            <a:pPr>
              <a:spcAft>
                <a:spcPts val="700"/>
              </a:spcAft>
            </a:pPr>
            <a:r>
              <a:rPr sz="1150" b="1" i="0">
                <a:solidFill>
                  <a:srgbClr val="C4793A"/>
                </a:solidFill>
                <a:latin typeface="Arial"/>
              </a:rPr>
              <a:t>•  </a:t>
            </a:r>
            <a:r>
              <a:rPr sz="1200" b="0" i="0">
                <a:solidFill>
                  <a:srgbClr val="4A4A47"/>
                </a:solidFill>
                <a:latin typeface="Arial"/>
              </a:rPr>
              <a:t>The full list of documents requested and their status.</a:t>
            </a:r>
          </a:p>
          <a:p>
            <a:pPr>
              <a:spcAft>
                <a:spcPts val="700"/>
              </a:spcAft>
            </a:pPr>
            <a:r>
              <a:rPr sz="1150" b="1" i="0">
                <a:solidFill>
                  <a:srgbClr val="C4793A"/>
                </a:solidFill>
                <a:latin typeface="Arial"/>
              </a:rPr>
              <a:t>•  </a:t>
            </a:r>
            <a:r>
              <a:rPr sz="1200" b="0" i="0">
                <a:solidFill>
                  <a:srgbClr val="4A4A47"/>
                </a:solidFill>
                <a:latin typeface="Arial"/>
              </a:rPr>
              <a:t>What is still missing and whether the gaps are benign or worrying.</a:t>
            </a:r>
          </a:p>
          <a:p>
            <a:pPr>
              <a:spcAft>
                <a:spcPts val="700"/>
              </a:spcAft>
            </a:pPr>
            <a:r>
              <a:rPr sz="1150" b="1" i="0">
                <a:solidFill>
                  <a:srgbClr val="C4793A"/>
                </a:solidFill>
                <a:latin typeface="Arial"/>
              </a:rPr>
              <a:t>•  </a:t>
            </a:r>
            <a:r>
              <a:rPr sz="1200" b="0" i="0">
                <a:solidFill>
                  <a:srgbClr val="4A4A47"/>
                </a:solidFill>
                <a:latin typeface="Arial"/>
              </a:rPr>
              <a:t>How responsive and organized the company was in producing it.</a:t>
            </a:r>
          </a:p>
        </p:txBody>
      </p:sp>
      <p:sp>
        <p:nvSpPr>
          <p:cNvPr id="28" name="Rectangle 27"/>
          <p:cNvSpPr/>
          <p:nvPr/>
        </p:nvSpPr>
        <p:spPr>
          <a:xfrm>
            <a:off x="8567928" y="4672584"/>
            <a:ext cx="2916936" cy="18288"/>
          </a:xfrm>
          <a:prstGeom prst="rect">
            <a:avLst/>
          </a:prstGeom>
          <a:solidFill>
            <a:srgbClr val="D5D2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TextBox 28"/>
          <p:cNvSpPr txBox="1"/>
          <p:nvPr/>
        </p:nvSpPr>
        <p:spPr>
          <a:xfrm>
            <a:off x="8567928" y="4828032"/>
            <a:ext cx="2916936" cy="256032"/>
          </a:xfrm>
          <a:prstGeom prst="rect">
            <a:avLst/>
          </a:prstGeom>
          <a:noFill/>
        </p:spPr>
        <p:txBody>
          <a:bodyPr wrap="square" anchor="t" lIns="0" rIns="0" tIns="0" bIns="0">
            <a:spAutoFit/>
          </a:bodyPr>
          <a:lstStyle/>
          <a:p>
            <a:r>
              <a:rPr sz="1050" b="1" i="0" spc="120">
                <a:solidFill>
                  <a:srgbClr val="C4793A"/>
                </a:solidFill>
                <a:latin typeface="Arial"/>
              </a:rPr>
              <a:t>THE QUESTION IN MY HEAD</a:t>
            </a:r>
          </a:p>
        </p:txBody>
      </p:sp>
      <p:sp>
        <p:nvSpPr>
          <p:cNvPr id="30" name="TextBox 29"/>
          <p:cNvSpPr txBox="1"/>
          <p:nvPr/>
        </p:nvSpPr>
        <p:spPr>
          <a:xfrm>
            <a:off x="8567928" y="5148072"/>
            <a:ext cx="2916936" cy="1005840"/>
          </a:xfrm>
          <a:prstGeom prst="rect">
            <a:avLst/>
          </a:prstGeom>
          <a:noFill/>
        </p:spPr>
        <p:txBody>
          <a:bodyPr wrap="square" anchor="t" lIns="0" rIns="0" tIns="0" bIns="0">
            <a:spAutoFit/>
          </a:bodyPr>
          <a:lstStyle/>
          <a:p>
            <a:pPr algn="l"/>
            <a:r>
              <a:rPr sz="1300" b="0" i="1">
                <a:solidFill>
                  <a:srgbClr val="141413"/>
                </a:solidFill>
                <a:latin typeface="Georgia"/>
              </a:rPr>
              <a:t>What did they resist handing over, and why?</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9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292608"/>
            <a:ext cx="8686800" cy="274320"/>
          </a:xfrm>
          <a:prstGeom prst="rect">
            <a:avLst/>
          </a:prstGeom>
          <a:noFill/>
        </p:spPr>
        <p:txBody>
          <a:bodyPr wrap="square" anchor="t" lIns="0" rIns="0" tIns="0" bIns="0">
            <a:spAutoFit/>
          </a:bodyPr>
          <a:lstStyle/>
          <a:p>
            <a:r>
              <a:rPr sz="1100" b="1" i="0" spc="130">
                <a:solidFill>
                  <a:srgbClr val="C4793A"/>
                </a:solidFill>
                <a:latin typeface="Arial"/>
              </a:rPr>
              <a:t>THE DECISION   ·   SECTION 35</a:t>
            </a:r>
          </a:p>
        </p:txBody>
      </p:sp>
      <p:sp>
        <p:nvSpPr>
          <p:cNvPr id="5" name="Rounded Rectangle 4"/>
          <p:cNvSpPr/>
          <p:nvPr/>
        </p:nvSpPr>
        <p:spPr>
          <a:xfrm>
            <a:off x="10287000" y="256032"/>
            <a:ext cx="1371600" cy="310896"/>
          </a:xfrm>
          <a:prstGeom prst="roundRect">
            <a:avLst>
              <a:gd name="adj" fmla="val 40000"/>
            </a:avLst>
          </a:prstGeom>
          <a:solidFill>
            <a:srgbClr val="141413"/>
          </a:solidFill>
          <a:ln>
            <a:no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950" b="1" i="0">
                <a:solidFill>
                  <a:srgbClr val="ECEAE2"/>
                </a:solidFill>
                <a:latin typeface="Arial"/>
              </a:rPr>
              <a:t>INTERNAL / IC</a:t>
            </a:r>
          </a:p>
        </p:txBody>
      </p:sp>
      <p:sp>
        <p:nvSpPr>
          <p:cNvPr id="6" name="TextBox 5"/>
          <p:cNvSpPr txBox="1"/>
          <p:nvPr/>
        </p:nvSpPr>
        <p:spPr>
          <a:xfrm>
            <a:off x="502920" y="548640"/>
            <a:ext cx="7680960" cy="548640"/>
          </a:xfrm>
          <a:prstGeom prst="rect">
            <a:avLst/>
          </a:prstGeom>
          <a:noFill/>
        </p:spPr>
        <p:txBody>
          <a:bodyPr wrap="square" anchor="t" lIns="0" rIns="0" tIns="0" bIns="0">
            <a:spAutoFit/>
          </a:bodyPr>
          <a:lstStyle/>
          <a:p>
            <a:pPr algn="l"/>
            <a:r>
              <a:rPr sz="2600" b="1" i="0">
                <a:solidFill>
                  <a:srgbClr val="141413"/>
                </a:solidFill>
                <a:latin typeface="Georgia"/>
              </a:rPr>
              <a:t>Requirements for Next Stage</a:t>
            </a:r>
          </a:p>
        </p:txBody>
      </p:sp>
      <p:sp>
        <p:nvSpPr>
          <p:cNvPr id="7" name="TextBox 6"/>
          <p:cNvSpPr txBox="1"/>
          <p:nvPr/>
        </p:nvSpPr>
        <p:spPr>
          <a:xfrm>
            <a:off x="521207" y="1188720"/>
            <a:ext cx="7680960" cy="457200"/>
          </a:xfrm>
          <a:prstGeom prst="rect">
            <a:avLst/>
          </a:prstGeom>
          <a:noFill/>
        </p:spPr>
        <p:txBody>
          <a:bodyPr wrap="square" anchor="t" lIns="0" rIns="0" tIns="0" bIns="0">
            <a:spAutoFit/>
          </a:bodyPr>
          <a:lstStyle/>
          <a:p>
            <a:pPr algn="l"/>
            <a:r>
              <a:rPr sz="1350" b="0" i="1">
                <a:solidFill>
                  <a:srgbClr val="5C6B4A"/>
                </a:solidFill>
                <a:latin typeface="Arial"/>
              </a:rPr>
              <a:t>What has to be true for the company to earn the next round.</a:t>
            </a:r>
          </a:p>
        </p:txBody>
      </p:sp>
      <p:sp>
        <p:nvSpPr>
          <p:cNvPr id="8" name="TextBox 7"/>
          <p:cNvSpPr txBox="1"/>
          <p:nvPr/>
        </p:nvSpPr>
        <p:spPr>
          <a:xfrm>
            <a:off x="521207" y="1627632"/>
            <a:ext cx="7680960" cy="256032"/>
          </a:xfrm>
          <a:prstGeom prst="rect">
            <a:avLst/>
          </a:prstGeom>
          <a:noFill/>
        </p:spPr>
        <p:txBody>
          <a:bodyPr wrap="square" anchor="t" lIns="0" rIns="0" tIns="0" bIns="0">
            <a:spAutoFit/>
          </a:bodyPr>
          <a:lstStyle/>
          <a:p>
            <a:r>
              <a:rPr sz="950" b="1" i="0" spc="120">
                <a:solidFill>
                  <a:srgbClr val="C4793A"/>
                </a:solidFill>
                <a:latin typeface="Arial"/>
              </a:rPr>
              <a:t>HOW I'D REPRESENT IT  ·  ILLUSTRATIVE</a:t>
            </a:r>
          </a:p>
        </p:txBody>
      </p:sp>
      <p:sp>
        <p:nvSpPr>
          <p:cNvPr id="9" name="Rounded Rectangle 8"/>
          <p:cNvSpPr/>
          <p:nvPr/>
        </p:nvSpPr>
        <p:spPr>
          <a:xfrm>
            <a:off x="502920" y="1901952"/>
            <a:ext cx="3680460" cy="4343400"/>
          </a:xfrm>
          <a:prstGeom prst="roundRect">
            <a:avLst>
              <a:gd name="adj" fmla="val 5000"/>
            </a:avLst>
          </a:prstGeom>
          <a:solidFill>
            <a:srgbClr val="FFFFFF"/>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502920" y="1901952"/>
            <a:ext cx="3680460" cy="384048"/>
          </a:xfrm>
          <a:prstGeom prst="rect">
            <a:avLst/>
          </a:prstGeom>
          <a:solidFill>
            <a:srgbClr val="5C6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80" y="1901952"/>
            <a:ext cx="3406140" cy="384048"/>
          </a:xfrm>
          <a:prstGeom prst="rect">
            <a:avLst/>
          </a:prstGeom>
          <a:noFill/>
        </p:spPr>
        <p:txBody>
          <a:bodyPr wrap="square" anchor="ctr" lIns="0" rIns="0" tIns="0" bIns="0">
            <a:spAutoFit/>
          </a:bodyPr>
          <a:lstStyle/>
          <a:p>
            <a:pPr algn="l"/>
            <a:r>
              <a:rPr sz="1200" b="1" i="0">
                <a:solidFill>
                  <a:srgbClr val="FFFFFF"/>
                </a:solidFill>
                <a:latin typeface="Arial"/>
              </a:rPr>
              <a:t>CRITICAL (unlocks next round)</a:t>
            </a:r>
          </a:p>
        </p:txBody>
      </p:sp>
      <p:sp>
        <p:nvSpPr>
          <p:cNvPr id="12" name="TextBox 11"/>
          <p:cNvSpPr txBox="1"/>
          <p:nvPr/>
        </p:nvSpPr>
        <p:spPr>
          <a:xfrm>
            <a:off x="667512" y="2414016"/>
            <a:ext cx="3369564" cy="3703320"/>
          </a:xfrm>
          <a:prstGeom prst="rect">
            <a:avLst/>
          </a:prstGeom>
          <a:noFill/>
        </p:spPr>
        <p:txBody>
          <a:bodyPr wrap="square" anchor="t" lIns="0" rIns="0" tIns="0" bIns="0">
            <a:spAutoFit/>
          </a:bodyPr>
          <a:lstStyle/>
          <a:p>
            <a:pPr>
              <a:spcAft>
                <a:spcPts val="600"/>
              </a:spcAft>
            </a:pPr>
            <a:r>
              <a:rPr sz="1100" b="1" i="0">
                <a:solidFill>
                  <a:srgbClr val="5C6B4A"/>
                </a:solidFill>
                <a:latin typeface="Arial"/>
              </a:rPr>
              <a:t>•  </a:t>
            </a:r>
            <a:r>
              <a:rPr sz="1150" b="0" i="0">
                <a:solidFill>
                  <a:srgbClr val="4A4A47"/>
                </a:solidFill>
                <a:latin typeface="Arial"/>
              </a:rPr>
              <a:t>Reach $6M ARR</a:t>
            </a:r>
          </a:p>
          <a:p>
            <a:pPr>
              <a:spcAft>
                <a:spcPts val="600"/>
              </a:spcAft>
            </a:pPr>
            <a:r>
              <a:rPr sz="1100" b="1" i="0">
                <a:solidFill>
                  <a:srgbClr val="5C6B4A"/>
                </a:solidFill>
                <a:latin typeface="Arial"/>
              </a:rPr>
              <a:t>•  </a:t>
            </a:r>
            <a:r>
              <a:rPr sz="1150" b="0" i="0">
                <a:solidFill>
                  <a:srgbClr val="4A4A47"/>
                </a:solidFill>
                <a:latin typeface="Arial"/>
              </a:rPr>
              <a:t>Prove the enterprise motion</a:t>
            </a:r>
          </a:p>
          <a:p>
            <a:pPr>
              <a:spcAft>
                <a:spcPts val="600"/>
              </a:spcAft>
            </a:pPr>
            <a:r>
              <a:rPr sz="1100" b="1" i="0">
                <a:solidFill>
                  <a:srgbClr val="5C6B4A"/>
                </a:solidFill>
                <a:latin typeface="Arial"/>
              </a:rPr>
              <a:t>•  </a:t>
            </a:r>
            <a:r>
              <a:rPr sz="1150" b="0" i="0">
                <a:solidFill>
                  <a:srgbClr val="4A4A47"/>
                </a:solidFill>
                <a:latin typeface="Arial"/>
              </a:rPr>
              <a:t>Hit net retention &gt; 115%</a:t>
            </a:r>
          </a:p>
        </p:txBody>
      </p:sp>
      <p:sp>
        <p:nvSpPr>
          <p:cNvPr id="13" name="Rounded Rectangle 12"/>
          <p:cNvSpPr/>
          <p:nvPr/>
        </p:nvSpPr>
        <p:spPr>
          <a:xfrm>
            <a:off x="4503420" y="1901952"/>
            <a:ext cx="3680460" cy="4343400"/>
          </a:xfrm>
          <a:prstGeom prst="roundRect">
            <a:avLst>
              <a:gd name="adj" fmla="val 5000"/>
            </a:avLst>
          </a:prstGeom>
          <a:solidFill>
            <a:srgbClr val="FFFFFF"/>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4503420" y="1901952"/>
            <a:ext cx="3680460" cy="384048"/>
          </a:xfrm>
          <a:prstGeom prst="rect">
            <a:avLst/>
          </a:prstGeom>
          <a:solidFill>
            <a:srgbClr val="5C6B4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640580" y="1901952"/>
            <a:ext cx="3406140" cy="384048"/>
          </a:xfrm>
          <a:prstGeom prst="rect">
            <a:avLst/>
          </a:prstGeom>
          <a:noFill/>
        </p:spPr>
        <p:txBody>
          <a:bodyPr wrap="square" anchor="ctr" lIns="0" rIns="0" tIns="0" bIns="0">
            <a:spAutoFit/>
          </a:bodyPr>
          <a:lstStyle/>
          <a:p>
            <a:pPr algn="l"/>
            <a:r>
              <a:rPr sz="1200" b="1" i="0">
                <a:solidFill>
                  <a:srgbClr val="FFFFFF"/>
                </a:solidFill>
                <a:latin typeface="Arial"/>
              </a:rPr>
              <a:t>IMPORTANT (de-risks)</a:t>
            </a:r>
          </a:p>
        </p:txBody>
      </p:sp>
      <p:sp>
        <p:nvSpPr>
          <p:cNvPr id="16" name="TextBox 15"/>
          <p:cNvSpPr txBox="1"/>
          <p:nvPr/>
        </p:nvSpPr>
        <p:spPr>
          <a:xfrm>
            <a:off x="4668012" y="2414016"/>
            <a:ext cx="3369564" cy="3703320"/>
          </a:xfrm>
          <a:prstGeom prst="rect">
            <a:avLst/>
          </a:prstGeom>
          <a:noFill/>
        </p:spPr>
        <p:txBody>
          <a:bodyPr wrap="square" anchor="t" lIns="0" rIns="0" tIns="0" bIns="0">
            <a:spAutoFit/>
          </a:bodyPr>
          <a:lstStyle/>
          <a:p>
            <a:pPr>
              <a:spcAft>
                <a:spcPts val="600"/>
              </a:spcAft>
            </a:pPr>
            <a:r>
              <a:rPr sz="1100" b="1" i="0">
                <a:solidFill>
                  <a:srgbClr val="5C6B4A"/>
                </a:solidFill>
                <a:latin typeface="Arial"/>
              </a:rPr>
              <a:t>•  </a:t>
            </a:r>
            <a:r>
              <a:rPr sz="1150" b="0" i="0">
                <a:solidFill>
                  <a:srgbClr val="4A4A47"/>
                </a:solidFill>
                <a:latin typeface="Arial"/>
              </a:rPr>
              <a:t>Second product line live</a:t>
            </a:r>
          </a:p>
          <a:p>
            <a:pPr>
              <a:spcAft>
                <a:spcPts val="600"/>
              </a:spcAft>
            </a:pPr>
            <a:r>
              <a:rPr sz="1100" b="1" i="0">
                <a:solidFill>
                  <a:srgbClr val="5C6B4A"/>
                </a:solidFill>
                <a:latin typeface="Arial"/>
              </a:rPr>
              <a:t>•  </a:t>
            </a:r>
            <a:r>
              <a:rPr sz="1150" b="0" i="0">
                <a:solidFill>
                  <a:srgbClr val="4A4A47"/>
                </a:solidFill>
                <a:latin typeface="Arial"/>
              </a:rPr>
              <a:t>Reduce top-3 concentration</a:t>
            </a:r>
          </a:p>
          <a:p>
            <a:pPr>
              <a:spcAft>
                <a:spcPts val="600"/>
              </a:spcAft>
            </a:pPr>
            <a:r>
              <a:rPr sz="1100" b="1" i="0">
                <a:solidFill>
                  <a:srgbClr val="5C6B4A"/>
                </a:solidFill>
                <a:latin typeface="Arial"/>
              </a:rPr>
              <a:t>•  </a:t>
            </a:r>
            <a:r>
              <a:rPr sz="1150" b="0" i="0">
                <a:solidFill>
                  <a:srgbClr val="4A4A47"/>
                </a:solidFill>
                <a:latin typeface="Arial"/>
              </a:rPr>
              <a:t>Key security certification</a:t>
            </a:r>
          </a:p>
        </p:txBody>
      </p:sp>
      <p:sp>
        <p:nvSpPr>
          <p:cNvPr id="17" name="Rounded Rectangle 16"/>
          <p:cNvSpPr/>
          <p:nvPr/>
        </p:nvSpPr>
        <p:spPr>
          <a:xfrm>
            <a:off x="8366760" y="1901952"/>
            <a:ext cx="3319272" cy="4343400"/>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567928" y="2084832"/>
            <a:ext cx="2916936" cy="256032"/>
          </a:xfrm>
          <a:prstGeom prst="rect">
            <a:avLst/>
          </a:prstGeom>
          <a:noFill/>
        </p:spPr>
        <p:txBody>
          <a:bodyPr wrap="square" anchor="t" lIns="0" rIns="0" tIns="0" bIns="0">
            <a:spAutoFit/>
          </a:bodyPr>
          <a:lstStyle/>
          <a:p>
            <a:r>
              <a:rPr sz="1050" b="1" i="0" spc="120">
                <a:solidFill>
                  <a:srgbClr val="5C6B4A"/>
                </a:solidFill>
                <a:latin typeface="Arial"/>
              </a:rPr>
              <a:t>WHAT I LOOK FOR</a:t>
            </a:r>
          </a:p>
        </p:txBody>
      </p:sp>
      <p:sp>
        <p:nvSpPr>
          <p:cNvPr id="19" name="TextBox 18"/>
          <p:cNvSpPr txBox="1"/>
          <p:nvPr/>
        </p:nvSpPr>
        <p:spPr>
          <a:xfrm>
            <a:off x="8567928" y="2377440"/>
            <a:ext cx="2916936" cy="2377440"/>
          </a:xfrm>
          <a:prstGeom prst="rect">
            <a:avLst/>
          </a:prstGeom>
          <a:noFill/>
        </p:spPr>
        <p:txBody>
          <a:bodyPr wrap="square" anchor="t" lIns="0" rIns="0" tIns="0" bIns="0">
            <a:spAutoFit/>
          </a:bodyPr>
          <a:lstStyle/>
          <a:p>
            <a:pPr>
              <a:spcAft>
                <a:spcPts val="700"/>
              </a:spcAft>
            </a:pPr>
            <a:r>
              <a:rPr sz="1150" b="1" i="0">
                <a:solidFill>
                  <a:srgbClr val="C4793A"/>
                </a:solidFill>
                <a:latin typeface="Arial"/>
              </a:rPr>
              <a:t>•  </a:t>
            </a:r>
            <a:r>
              <a:rPr sz="1200" b="0" i="0">
                <a:solidFill>
                  <a:srgbClr val="4A4A47"/>
                </a:solidFill>
                <a:latin typeface="Arial"/>
              </a:rPr>
              <a:t>The milestones that would de-risk the next round: revenue, product, key hires.</a:t>
            </a:r>
          </a:p>
          <a:p>
            <a:pPr>
              <a:spcAft>
                <a:spcPts val="700"/>
              </a:spcAft>
            </a:pPr>
            <a:r>
              <a:rPr sz="1150" b="1" i="0">
                <a:solidFill>
                  <a:srgbClr val="C4793A"/>
                </a:solidFill>
                <a:latin typeface="Arial"/>
              </a:rPr>
              <a:t>•  </a:t>
            </a:r>
            <a:r>
              <a:rPr sz="1200" b="0" i="0">
                <a:solidFill>
                  <a:srgbClr val="4A4A47"/>
                </a:solidFill>
                <a:latin typeface="Arial"/>
              </a:rPr>
              <a:t>The metrics that prove this round's money was well spent.</a:t>
            </a:r>
          </a:p>
          <a:p>
            <a:pPr>
              <a:spcAft>
                <a:spcPts val="700"/>
              </a:spcAft>
            </a:pPr>
            <a:r>
              <a:rPr sz="1150" b="1" i="0">
                <a:solidFill>
                  <a:srgbClr val="C4793A"/>
                </a:solidFill>
                <a:latin typeface="Arial"/>
              </a:rPr>
              <a:t>•  </a:t>
            </a:r>
            <a:r>
              <a:rPr sz="1200" b="0" i="0">
                <a:solidFill>
                  <a:srgbClr val="4A4A47"/>
                </a:solidFill>
                <a:latin typeface="Arial"/>
              </a:rPr>
              <a:t>The critical items we want the founder to focus on with our capital.</a:t>
            </a:r>
          </a:p>
        </p:txBody>
      </p:sp>
      <p:sp>
        <p:nvSpPr>
          <p:cNvPr id="20" name="Rectangle 19"/>
          <p:cNvSpPr/>
          <p:nvPr/>
        </p:nvSpPr>
        <p:spPr>
          <a:xfrm>
            <a:off x="8567928" y="4672584"/>
            <a:ext cx="2916936" cy="18288"/>
          </a:xfrm>
          <a:prstGeom prst="rect">
            <a:avLst/>
          </a:prstGeom>
          <a:solidFill>
            <a:srgbClr val="D5D2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8567928" y="4828032"/>
            <a:ext cx="2916936" cy="256032"/>
          </a:xfrm>
          <a:prstGeom prst="rect">
            <a:avLst/>
          </a:prstGeom>
          <a:noFill/>
        </p:spPr>
        <p:txBody>
          <a:bodyPr wrap="square" anchor="t" lIns="0" rIns="0" tIns="0" bIns="0">
            <a:spAutoFit/>
          </a:bodyPr>
          <a:lstStyle/>
          <a:p>
            <a:r>
              <a:rPr sz="1050" b="1" i="0" spc="120">
                <a:solidFill>
                  <a:srgbClr val="C4793A"/>
                </a:solidFill>
                <a:latin typeface="Arial"/>
              </a:rPr>
              <a:t>THE QUESTION IN MY HEAD</a:t>
            </a:r>
          </a:p>
        </p:txBody>
      </p:sp>
      <p:sp>
        <p:nvSpPr>
          <p:cNvPr id="22" name="TextBox 21"/>
          <p:cNvSpPr txBox="1"/>
          <p:nvPr/>
        </p:nvSpPr>
        <p:spPr>
          <a:xfrm>
            <a:off x="8567928" y="5148072"/>
            <a:ext cx="2916936" cy="1005840"/>
          </a:xfrm>
          <a:prstGeom prst="rect">
            <a:avLst/>
          </a:prstGeom>
          <a:noFill/>
        </p:spPr>
        <p:txBody>
          <a:bodyPr wrap="square" anchor="t" lIns="0" rIns="0" tIns="0" bIns="0">
            <a:spAutoFit/>
          </a:bodyPr>
          <a:lstStyle/>
          <a:p>
            <a:pPr algn="l"/>
            <a:r>
              <a:rPr sz="1300" b="0" i="1">
                <a:solidFill>
                  <a:srgbClr val="141413"/>
                </a:solidFill>
                <a:latin typeface="Georgia"/>
              </a:rPr>
              <a:t>What has to be true in eighteen months for this to have been the right call?</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AF9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502920" y="292608"/>
            <a:ext cx="8686800" cy="274320"/>
          </a:xfrm>
          <a:prstGeom prst="rect">
            <a:avLst/>
          </a:prstGeom>
          <a:noFill/>
        </p:spPr>
        <p:txBody>
          <a:bodyPr wrap="square" anchor="t" lIns="0" rIns="0" tIns="0" bIns="0">
            <a:spAutoFit/>
          </a:bodyPr>
          <a:lstStyle/>
          <a:p>
            <a:r>
              <a:rPr sz="1100" b="1" i="0" spc="130">
                <a:solidFill>
                  <a:srgbClr val="C4793A"/>
                </a:solidFill>
                <a:latin typeface="Arial"/>
              </a:rPr>
              <a:t>THE DECISION   ·   SECTION 36</a:t>
            </a:r>
          </a:p>
        </p:txBody>
      </p:sp>
      <p:sp>
        <p:nvSpPr>
          <p:cNvPr id="5" name="TextBox 4"/>
          <p:cNvSpPr txBox="1"/>
          <p:nvPr/>
        </p:nvSpPr>
        <p:spPr>
          <a:xfrm>
            <a:off x="502920" y="548640"/>
            <a:ext cx="7680960" cy="548640"/>
          </a:xfrm>
          <a:prstGeom prst="rect">
            <a:avLst/>
          </a:prstGeom>
          <a:noFill/>
        </p:spPr>
        <p:txBody>
          <a:bodyPr wrap="square" anchor="t" lIns="0" rIns="0" tIns="0" bIns="0">
            <a:spAutoFit/>
          </a:bodyPr>
          <a:lstStyle/>
          <a:p>
            <a:pPr algn="l"/>
            <a:r>
              <a:rPr sz="2600" b="1" i="0">
                <a:solidFill>
                  <a:srgbClr val="141413"/>
                </a:solidFill>
                <a:latin typeface="Georgia"/>
              </a:rPr>
              <a:t>Business Summary and Final Risks</a:t>
            </a:r>
          </a:p>
        </p:txBody>
      </p:sp>
      <p:sp>
        <p:nvSpPr>
          <p:cNvPr id="6" name="TextBox 5"/>
          <p:cNvSpPr txBox="1"/>
          <p:nvPr/>
        </p:nvSpPr>
        <p:spPr>
          <a:xfrm>
            <a:off x="521207" y="1188720"/>
            <a:ext cx="7680960" cy="457200"/>
          </a:xfrm>
          <a:prstGeom prst="rect">
            <a:avLst/>
          </a:prstGeom>
          <a:noFill/>
        </p:spPr>
        <p:txBody>
          <a:bodyPr wrap="square" anchor="t" lIns="0" rIns="0" tIns="0" bIns="0">
            <a:spAutoFit/>
          </a:bodyPr>
          <a:lstStyle/>
          <a:p>
            <a:pPr algn="l"/>
            <a:r>
              <a:rPr sz="1350" b="0" i="1">
                <a:solidFill>
                  <a:srgbClr val="5C6B4A"/>
                </a:solidFill>
                <a:latin typeface="Arial"/>
              </a:rPr>
              <a:t>The closing argument: the business in full, and the risks I am choosing to accept.</a:t>
            </a:r>
          </a:p>
        </p:txBody>
      </p:sp>
      <p:sp>
        <p:nvSpPr>
          <p:cNvPr id="7" name="TextBox 6"/>
          <p:cNvSpPr txBox="1"/>
          <p:nvPr/>
        </p:nvSpPr>
        <p:spPr>
          <a:xfrm>
            <a:off x="521207" y="1627632"/>
            <a:ext cx="7680960" cy="256032"/>
          </a:xfrm>
          <a:prstGeom prst="rect">
            <a:avLst/>
          </a:prstGeom>
          <a:noFill/>
        </p:spPr>
        <p:txBody>
          <a:bodyPr wrap="square" anchor="t" lIns="0" rIns="0" tIns="0" bIns="0">
            <a:spAutoFit/>
          </a:bodyPr>
          <a:lstStyle/>
          <a:p>
            <a:r>
              <a:rPr sz="950" b="1" i="0" spc="120">
                <a:solidFill>
                  <a:srgbClr val="C4793A"/>
                </a:solidFill>
                <a:latin typeface="Arial"/>
              </a:rPr>
              <a:t>HOW I'D REPRESENT IT  ·  ILLUSTRATIVE</a:t>
            </a:r>
          </a:p>
        </p:txBody>
      </p:sp>
      <p:sp>
        <p:nvSpPr>
          <p:cNvPr id="8" name="Rounded Rectangle 7"/>
          <p:cNvSpPr/>
          <p:nvPr/>
        </p:nvSpPr>
        <p:spPr>
          <a:xfrm>
            <a:off x="502920" y="1901952"/>
            <a:ext cx="7680960" cy="1005840"/>
          </a:xfrm>
          <a:prstGeom prst="roundRect">
            <a:avLst>
              <a:gd name="adj" fmla="val 5000"/>
            </a:avLst>
          </a:prstGeom>
          <a:solidFill>
            <a:srgbClr val="5C6B4A"/>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31520" y="2029968"/>
            <a:ext cx="7223760" cy="365760"/>
          </a:xfrm>
          <a:prstGeom prst="rect">
            <a:avLst/>
          </a:prstGeom>
          <a:noFill/>
        </p:spPr>
        <p:txBody>
          <a:bodyPr wrap="square" anchor="t" lIns="0" rIns="0" tIns="0" bIns="0">
            <a:spAutoFit/>
          </a:bodyPr>
          <a:lstStyle/>
          <a:p>
            <a:pPr algn="l"/>
            <a:r>
              <a:rPr sz="1800" b="1" i="0">
                <a:solidFill>
                  <a:srgbClr val="FFFFFF"/>
                </a:solidFill>
                <a:latin typeface="Georgia"/>
              </a:rPr>
              <a:t>RECOMMEND: INVEST — lead the round</a:t>
            </a:r>
          </a:p>
        </p:txBody>
      </p:sp>
      <p:sp>
        <p:nvSpPr>
          <p:cNvPr id="10" name="TextBox 9"/>
          <p:cNvSpPr txBox="1"/>
          <p:nvPr/>
        </p:nvSpPr>
        <p:spPr>
          <a:xfrm>
            <a:off x="731520" y="2450592"/>
            <a:ext cx="7223760" cy="365760"/>
          </a:xfrm>
          <a:prstGeom prst="rect">
            <a:avLst/>
          </a:prstGeom>
          <a:noFill/>
        </p:spPr>
        <p:txBody>
          <a:bodyPr wrap="square" anchor="t" lIns="0" rIns="0" tIns="0" bIns="0">
            <a:spAutoFit/>
          </a:bodyPr>
          <a:lstStyle/>
          <a:p>
            <a:pPr algn="l"/>
            <a:r>
              <a:rPr sz="1150" b="0" i="0">
                <a:solidFill>
                  <a:srgbClr val="ECEAE2"/>
                </a:solidFill>
                <a:latin typeface="Arial"/>
              </a:rPr>
              <a:t>$3.0M for ~8%, targeting a fund-returning outcome in the base case.</a:t>
            </a:r>
          </a:p>
        </p:txBody>
      </p:sp>
      <p:sp>
        <p:nvSpPr>
          <p:cNvPr id="11" name="Rounded Rectangle 10"/>
          <p:cNvSpPr/>
          <p:nvPr/>
        </p:nvSpPr>
        <p:spPr>
          <a:xfrm>
            <a:off x="502920" y="3090672"/>
            <a:ext cx="7680960" cy="3154680"/>
          </a:xfrm>
          <a:prstGeom prst="roundRect">
            <a:avLst>
              <a:gd name="adj" fmla="val 5000"/>
            </a:avLst>
          </a:prstGeom>
          <a:solidFill>
            <a:srgbClr val="FFFFFF"/>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685800" y="3200400"/>
            <a:ext cx="7315200" cy="274320"/>
          </a:xfrm>
          <a:prstGeom prst="rect">
            <a:avLst/>
          </a:prstGeom>
          <a:noFill/>
        </p:spPr>
        <p:txBody>
          <a:bodyPr wrap="square" anchor="t" lIns="0" rIns="0" tIns="0" bIns="0">
            <a:spAutoFit/>
          </a:bodyPr>
          <a:lstStyle/>
          <a:p>
            <a:pPr algn="l"/>
            <a:r>
              <a:rPr sz="1000" b="1" i="0">
                <a:solidFill>
                  <a:srgbClr val="C4793A"/>
                </a:solidFill>
                <a:latin typeface="Arial"/>
              </a:rPr>
              <a:t>RISK REGISTER (accepted with eyes open)</a:t>
            </a:r>
          </a:p>
        </p:txBody>
      </p:sp>
      <p:sp>
        <p:nvSpPr>
          <p:cNvPr id="13" name="TextBox 12"/>
          <p:cNvSpPr txBox="1"/>
          <p:nvPr/>
        </p:nvSpPr>
        <p:spPr>
          <a:xfrm>
            <a:off x="704088" y="3529584"/>
            <a:ext cx="7278624" cy="2606040"/>
          </a:xfrm>
          <a:prstGeom prst="rect">
            <a:avLst/>
          </a:prstGeom>
          <a:noFill/>
        </p:spPr>
        <p:txBody>
          <a:bodyPr wrap="square" anchor="t" lIns="0" rIns="0" tIns="0" bIns="0">
            <a:spAutoFit/>
          </a:bodyPr>
          <a:lstStyle/>
          <a:p>
            <a:pPr>
              <a:spcAft>
                <a:spcPts val="500"/>
              </a:spcAft>
            </a:pPr>
            <a:r>
              <a:rPr sz="1100" b="1" i="0">
                <a:solidFill>
                  <a:srgbClr val="B04A3A"/>
                </a:solidFill>
                <a:latin typeface="Arial"/>
              </a:rPr>
              <a:t>•  </a:t>
            </a:r>
            <a:r>
              <a:rPr sz="1150" b="0" i="0">
                <a:solidFill>
                  <a:srgbClr val="4A4A47"/>
                </a:solidFill>
                <a:latin typeface="Arial"/>
              </a:rPr>
              <a:t>Enterprise sales cycle length (mitigant: pipeline coverage 3x)</a:t>
            </a:r>
          </a:p>
          <a:p>
            <a:pPr>
              <a:spcAft>
                <a:spcPts val="500"/>
              </a:spcAft>
            </a:pPr>
            <a:r>
              <a:rPr sz="1100" b="1" i="0">
                <a:solidFill>
                  <a:srgbClr val="B04A3A"/>
                </a:solidFill>
                <a:latin typeface="Arial"/>
              </a:rPr>
              <a:t>•  </a:t>
            </a:r>
            <a:r>
              <a:rPr sz="1150" b="0" i="0">
                <a:solidFill>
                  <a:srgbClr val="4A4A47"/>
                </a:solidFill>
                <a:latin typeface="Arial"/>
              </a:rPr>
              <a:t>Customer concentration in top 3 (mitigant: named diversification plan)</a:t>
            </a:r>
          </a:p>
          <a:p>
            <a:pPr>
              <a:spcAft>
                <a:spcPts val="500"/>
              </a:spcAft>
            </a:pPr>
            <a:r>
              <a:rPr sz="1100" b="1" i="0">
                <a:solidFill>
                  <a:srgbClr val="B04A3A"/>
                </a:solidFill>
                <a:latin typeface="Arial"/>
              </a:rPr>
              <a:t>•  </a:t>
            </a:r>
            <a:r>
              <a:rPr sz="1150" b="0" i="0">
                <a:solidFill>
                  <a:srgbClr val="4A4A47"/>
                </a:solidFill>
                <a:latin typeface="Arial"/>
              </a:rPr>
              <a:t>A well-funded incumbent enters our niche (mitigant: data + workflow moat)</a:t>
            </a:r>
          </a:p>
        </p:txBody>
      </p:sp>
      <p:sp>
        <p:nvSpPr>
          <p:cNvPr id="14" name="Rounded Rectangle 13"/>
          <p:cNvSpPr/>
          <p:nvPr/>
        </p:nvSpPr>
        <p:spPr>
          <a:xfrm>
            <a:off x="8366760" y="1901952"/>
            <a:ext cx="3319272" cy="4343400"/>
          </a:xfrm>
          <a:prstGeom prst="roundRect">
            <a:avLst>
              <a:gd name="adj" fmla="val 5000"/>
            </a:avLst>
          </a:prstGeom>
          <a:solidFill>
            <a:srgbClr val="EDF0E8"/>
          </a:solidFill>
          <a:ln w="12700">
            <a:solidFill>
              <a:srgbClr val="D5D2C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8567928" y="2084832"/>
            <a:ext cx="2916936" cy="256032"/>
          </a:xfrm>
          <a:prstGeom prst="rect">
            <a:avLst/>
          </a:prstGeom>
          <a:noFill/>
        </p:spPr>
        <p:txBody>
          <a:bodyPr wrap="square" anchor="t" lIns="0" rIns="0" tIns="0" bIns="0">
            <a:spAutoFit/>
          </a:bodyPr>
          <a:lstStyle/>
          <a:p>
            <a:r>
              <a:rPr sz="1050" b="1" i="0" spc="120">
                <a:solidFill>
                  <a:srgbClr val="5C6B4A"/>
                </a:solidFill>
                <a:latin typeface="Arial"/>
              </a:rPr>
              <a:t>WHAT I LOOK FOR</a:t>
            </a:r>
          </a:p>
        </p:txBody>
      </p:sp>
      <p:sp>
        <p:nvSpPr>
          <p:cNvPr id="16" name="TextBox 15"/>
          <p:cNvSpPr txBox="1"/>
          <p:nvPr/>
        </p:nvSpPr>
        <p:spPr>
          <a:xfrm>
            <a:off x="8567928" y="2377440"/>
            <a:ext cx="2916936" cy="2377440"/>
          </a:xfrm>
          <a:prstGeom prst="rect">
            <a:avLst/>
          </a:prstGeom>
          <a:noFill/>
        </p:spPr>
        <p:txBody>
          <a:bodyPr wrap="square" anchor="t" lIns="0" rIns="0" tIns="0" bIns="0">
            <a:spAutoFit/>
          </a:bodyPr>
          <a:lstStyle/>
          <a:p>
            <a:pPr>
              <a:spcAft>
                <a:spcPts val="700"/>
              </a:spcAft>
            </a:pPr>
            <a:r>
              <a:rPr sz="1150" b="1" i="0">
                <a:solidFill>
                  <a:srgbClr val="C4793A"/>
                </a:solidFill>
                <a:latin typeface="Arial"/>
              </a:rPr>
              <a:t>•  </a:t>
            </a:r>
            <a:r>
              <a:rPr sz="1200" b="0" i="0">
                <a:solidFill>
                  <a:srgbClr val="4A4A47"/>
                </a:solidFill>
                <a:latin typeface="Arial"/>
              </a:rPr>
              <a:t>A clean, complete summary of the business as I now understand it.</a:t>
            </a:r>
          </a:p>
          <a:p>
            <a:pPr>
              <a:spcAft>
                <a:spcPts val="700"/>
              </a:spcAft>
            </a:pPr>
            <a:r>
              <a:rPr sz="1150" b="1" i="0">
                <a:solidFill>
                  <a:srgbClr val="C4793A"/>
                </a:solidFill>
                <a:latin typeface="Arial"/>
              </a:rPr>
              <a:t>•  </a:t>
            </a:r>
            <a:r>
              <a:rPr sz="1200" b="0" i="0">
                <a:solidFill>
                  <a:srgbClr val="4A4A47"/>
                </a:solidFill>
                <a:latin typeface="Arial"/>
              </a:rPr>
              <a:t>The final risk register, with the mitigations and the ones I am simply underwriting.</a:t>
            </a:r>
          </a:p>
          <a:p>
            <a:pPr>
              <a:spcAft>
                <a:spcPts val="700"/>
              </a:spcAft>
            </a:pPr>
            <a:r>
              <a:rPr sz="1150" b="1" i="0">
                <a:solidFill>
                  <a:srgbClr val="C4793A"/>
                </a:solidFill>
                <a:latin typeface="Arial"/>
              </a:rPr>
              <a:t>•  </a:t>
            </a:r>
            <a:r>
              <a:rPr sz="1200" b="0" i="0">
                <a:solidFill>
                  <a:srgbClr val="4A4A47"/>
                </a:solidFill>
                <a:latin typeface="Arial"/>
              </a:rPr>
              <a:t>My clear recommendation, and the honest reason it could still be wrong.</a:t>
            </a:r>
          </a:p>
        </p:txBody>
      </p:sp>
      <p:sp>
        <p:nvSpPr>
          <p:cNvPr id="17" name="Rectangle 16"/>
          <p:cNvSpPr/>
          <p:nvPr/>
        </p:nvSpPr>
        <p:spPr>
          <a:xfrm>
            <a:off x="8567928" y="4672584"/>
            <a:ext cx="2916936" cy="18288"/>
          </a:xfrm>
          <a:prstGeom prst="rect">
            <a:avLst/>
          </a:prstGeom>
          <a:solidFill>
            <a:srgbClr val="D5D2C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8567928" y="4828032"/>
            <a:ext cx="2916936" cy="256032"/>
          </a:xfrm>
          <a:prstGeom prst="rect">
            <a:avLst/>
          </a:prstGeom>
          <a:noFill/>
        </p:spPr>
        <p:txBody>
          <a:bodyPr wrap="square" anchor="t" lIns="0" rIns="0" tIns="0" bIns="0">
            <a:spAutoFit/>
          </a:bodyPr>
          <a:lstStyle/>
          <a:p>
            <a:r>
              <a:rPr sz="1050" b="1" i="0" spc="120">
                <a:solidFill>
                  <a:srgbClr val="C4793A"/>
                </a:solidFill>
                <a:latin typeface="Arial"/>
              </a:rPr>
              <a:t>THE QUESTION IN MY HEAD</a:t>
            </a:r>
          </a:p>
        </p:txBody>
      </p:sp>
      <p:sp>
        <p:nvSpPr>
          <p:cNvPr id="19" name="TextBox 18"/>
          <p:cNvSpPr txBox="1"/>
          <p:nvPr/>
        </p:nvSpPr>
        <p:spPr>
          <a:xfrm>
            <a:off x="8567928" y="5148072"/>
            <a:ext cx="2916936" cy="1005840"/>
          </a:xfrm>
          <a:prstGeom prst="rect">
            <a:avLst/>
          </a:prstGeom>
          <a:noFill/>
        </p:spPr>
        <p:txBody>
          <a:bodyPr wrap="square" anchor="t" lIns="0" rIns="0" tIns="0" bIns="0">
            <a:spAutoFit/>
          </a:bodyPr>
          <a:lstStyle/>
          <a:p>
            <a:pPr algn="l"/>
            <a:r>
              <a:rPr sz="1300" b="0" i="1">
                <a:solidFill>
                  <a:srgbClr val="141413"/>
                </a:solidFill>
                <a:latin typeface="Georgia"/>
              </a:rPr>
              <a:t>Knowing everything I now know, would I put my own money in?</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4141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91695" cy="114300"/>
          </a:xfrm>
          <a:prstGeom prst="rect">
            <a:avLst/>
          </a:prstGeom>
          <a:solidFill>
            <a:srgbClr val="C4793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822960" y="2377440"/>
            <a:ext cx="10515600" cy="914400"/>
          </a:xfrm>
          <a:prstGeom prst="rect">
            <a:avLst/>
          </a:prstGeom>
          <a:noFill/>
        </p:spPr>
        <p:txBody>
          <a:bodyPr wrap="square" anchor="t" lIns="0" rIns="0" tIns="0" bIns="0">
            <a:spAutoFit/>
          </a:bodyPr>
          <a:lstStyle/>
          <a:p>
            <a:r>
              <a:rPr sz="3400" b="1" i="0">
                <a:solidFill>
                  <a:srgbClr val="ECEAE2"/>
                </a:solidFill>
                <a:latin typeface="Georgia"/>
              </a:rPr>
              <a:t>That is the whole memo.</a:t>
            </a:r>
          </a:p>
        </p:txBody>
      </p:sp>
      <p:sp>
        <p:nvSpPr>
          <p:cNvPr id="5" name="TextBox 4"/>
          <p:cNvSpPr txBox="1"/>
          <p:nvPr/>
        </p:nvSpPr>
        <p:spPr>
          <a:xfrm>
            <a:off x="822960" y="3474720"/>
            <a:ext cx="10332720" cy="1828800"/>
          </a:xfrm>
          <a:prstGeom prst="rect">
            <a:avLst/>
          </a:prstGeom>
          <a:noFill/>
        </p:spPr>
        <p:txBody>
          <a:bodyPr wrap="square" anchor="t" lIns="0" rIns="0" tIns="0" bIns="0">
            <a:spAutoFit/>
          </a:bodyPr>
          <a:lstStyle/>
          <a:p>
            <a:pPr algn="l"/>
            <a:r>
              <a:rPr sz="1800" b="0" i="1">
                <a:solidFill>
                  <a:srgbClr val="B9B7AE"/>
                </a:solidFill>
                <a:latin typeface="Arial"/>
              </a:rPr>
              <a:t>If you can answer these questions before an investor asks them, you are not just pitching. You are handing them the memo already written. That is how rounds get easy.</a:t>
            </a:r>
          </a:p>
        </p:txBody>
      </p:sp>
      <p:sp>
        <p:nvSpPr>
          <p:cNvPr id="6" name="TextBox 5"/>
          <p:cNvSpPr txBox="1"/>
          <p:nvPr/>
        </p:nvSpPr>
        <p:spPr>
          <a:xfrm>
            <a:off x="822960" y="6309360"/>
            <a:ext cx="10515600" cy="365760"/>
          </a:xfrm>
          <a:prstGeom prst="rect">
            <a:avLst/>
          </a:prstGeom>
          <a:noFill/>
        </p:spPr>
        <p:txBody>
          <a:bodyPr wrap="square" anchor="t" lIns="0" rIns="0" tIns="0" bIns="0">
            <a:spAutoFit/>
          </a:bodyPr>
          <a:lstStyle/>
          <a:p>
            <a:r>
              <a:rPr sz="1300" b="0" i="0">
                <a:solidFill>
                  <a:srgbClr val="C4793A"/>
                </a:solidFill>
                <a:latin typeface="Arial"/>
              </a:rPr>
              <a:t>The Data Room · jonathanhua.com/resources</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